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review of 1/2 Lens VAR: what it is, what is built and live, how the AI performed, the button we chose, cost, risks and next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product is simple: a rolling 30-second buffer, a button, and instant playback on a phone. Already running.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pillars: live app, field-tested AI, chosen button, costed setup.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most useful rule at the store: DS-2CD is the IP camera we want; DS-2CE is analog and cannot stream to the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detection story: bad angle ~0%, decent clip 49%, and 72% after cropping distractions and fixing the class filter. The lesson is that mounting position drives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concrete, no-cost software changes lifted detection from 49% to 72%.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button is only a trigger. A small listener script already written converts a press into a call to the app's replay endpoint.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trigger options, all compatible. Trade-offs are cost, range and weatherproofing.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buttons: for testing, a 100mm USB dome that plugs straight in (no board) and works with the trigger script; for the permanent outdoor install, the sealed IP65 APIELE 22mm mushroom wired via a small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24/7 box: a refurbished HP ProDesk 600 G1 DM (i5-4590T, 8GB, 500GB, 2-yr warranty) for about 540 SAR on Amazon.sa. Only needed once you leave it running unattended; the laptop covers the prototype.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exact connection: the camera feeds the computer over LAN/Wi-Fi; the computer holds the 30s buffer and serves clips to phones over Wi-Fi. The USB dome button plugs straight into the computer — no board — and the app saves the clip on the press.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consolidated shopping list with the actual purchased items and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Status of the hardware: the two varifocal cameras and the PoE NVR have arrived; the Raspberry Pi and the USB test button are on the way; the weatherproof outdoor mushroom button is still to buy. The NVR has built-in PoE so it powers both cameras.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End-to-end: cameras to a mini-PC holding the buffer, out over Wi-Fi to the goal buttons and players' phones. Runs on-site.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Cameras at the corners give overlapping coverage; the two buttons sit behind the goals.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7-9-a-side pitch: two varifocal cameras on opposite sides, set back from the corners toward midfield, elevated and angled down. Each covers its half with the middle overlapping. Mount 4-5m and zoom wide for testing, then 6-7m and zoom in for the final install — higher means players block the ball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illustration of the camera view: a wide 4K perspective of the pitch from an elevated side mount, capturing all the players and the ball in one shot. This is what a replay clip will look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cameras on opposite sides give two views of the same moment. Together they cover the whole field, and the app can save whichever angle shows the ball best for the replay.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KSA install considerations: pitches have mains power at the floodlights (house the NVR/Pi there); keep the button off the shot line (side fence, not behind the goal); budget ~400-800 SAR for wiring; one Cat6 per camera to the NVR (PoE, &lt;100m); mount cameras high on opposite corner poles, zoomed, below the floodlights.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Indicative Riyadh pricing. Shared compute means additional pitches are cheaper.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Tailwinds: proven paid category, an open sport, low running cost, a live product, and a cheap way to pilot.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risk paired with its mitigation — most importantly, the replay product does not depend on the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next steps: buy the button, mount higher, run a free pilot, then decide on the follow-cam.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a real product, live now, with a cheap and clear path to a pilot.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www.amazon.sa/dp/B09KZK8SXQ"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www.amazon.sa/-/en/HP-BUSINESS-WARRANTY-STANDARD-Refurbished/dp/B085RY6Z1C"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D33"/>
        </a:solidFill>
      </p:bgPr>
    </p:bg>
    <p:spTree>
      <p:nvGrpSpPr>
        <p:cNvPr id="1" name=""/>
        <p:cNvGrpSpPr/>
        <p:nvPr/>
      </p:nvGrpSpPr>
      <p:grpSpPr>
        <a:xfrm>
          <a:off x="0" y="0"/>
          <a:ext cx="0" cy="0"/>
          <a:chOff x="0" y="0"/>
          <a:chExt cx="0" cy="0"/>
        </a:xfrm>
      </p:grpSpPr>
      <p:pic>
        <p:nvPicPr>
          <p:cNvPr id="2" name="Image 0" descr="deck_hero.jpg">    </p:cNvPr>
          <p:cNvPicPr>
            <a:picLocks noChangeAspect="1"/>
          </p:cNvPicPr>
          <p:nvPr/>
        </p:nvPicPr>
        <p:blipFill>
          <a:blip r:embed="rId1"/>
          <a:srcRect l="0" r="0" t="0" b="0"/>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0F1D33">
              <a:alpha val="66000"/>
            </a:srgbClr>
          </a:solidFill>
          <a:ln/>
        </p:spPr>
      </p:sp>
      <p:sp>
        <p:nvSpPr>
          <p:cNvPr id="4" name="Shape 1"/>
          <p:cNvSpPr/>
          <p:nvPr/>
        </p:nvSpPr>
        <p:spPr>
          <a:xfrm>
            <a:off x="0" y="0"/>
            <a:ext cx="7800929" cy="6858000"/>
          </a:xfrm>
          <a:prstGeom prst="rect">
            <a:avLst/>
          </a:prstGeom>
          <a:solidFill>
            <a:srgbClr val="0F1D33">
              <a:alpha val="86000"/>
            </a:srgbClr>
          </a:solidFill>
          <a:ln/>
        </p:spPr>
      </p:sp>
      <p:sp>
        <p:nvSpPr>
          <p:cNvPr id="5" name="Shape 2"/>
          <p:cNvSpPr/>
          <p:nvPr/>
        </p:nvSpPr>
        <p:spPr>
          <a:xfrm>
            <a:off x="548640" y="1554480"/>
            <a:ext cx="2103120" cy="365760"/>
          </a:xfrm>
          <a:prstGeom prst="roundRect">
            <a:avLst>
              <a:gd name="adj" fmla="val 20000"/>
            </a:avLst>
          </a:prstGeom>
          <a:solidFill>
            <a:srgbClr val="16A34A"/>
          </a:solidFill>
          <a:ln/>
        </p:spPr>
      </p:sp>
      <p:sp>
        <p:nvSpPr>
          <p:cNvPr id="6" name="Text 3"/>
          <p:cNvSpPr/>
          <p:nvPr/>
        </p:nvSpPr>
        <p:spPr>
          <a:xfrm>
            <a:off x="548640" y="1554480"/>
            <a:ext cx="2103120" cy="365760"/>
          </a:xfrm>
          <a:prstGeom prst="rect">
            <a:avLst/>
          </a:prstGeom>
          <a:noFill/>
          <a:ln/>
        </p:spPr>
        <p:txBody>
          <a:bodyPr wrap="square" lIns="0" tIns="0" rIns="0" bIns="0" rtlCol="0" anchor="ctr"/>
          <a:lstStyle/>
          <a:p>
            <a:pPr algn="ctr" indent="0" marL="0">
              <a:buNone/>
            </a:pPr>
            <a:r>
              <a:rPr lang="en-US" sz="1100" b="1" spc="100" kern="0" dirty="0">
                <a:solidFill>
                  <a:srgbClr val="FFFFFF"/>
                </a:solidFill>
              </a:rPr>
              <a:t>FINAL REVIEW</a:t>
            </a:r>
            <a:endParaRPr lang="en-US" sz="1100" dirty="0"/>
          </a:p>
        </p:txBody>
      </p:sp>
      <p:sp>
        <p:nvSpPr>
          <p:cNvPr id="7" name="Text 4"/>
          <p:cNvSpPr/>
          <p:nvPr/>
        </p:nvSpPr>
        <p:spPr>
          <a:xfrm>
            <a:off x="548640" y="2103120"/>
            <a:ext cx="8229600" cy="1097280"/>
          </a:xfrm>
          <a:prstGeom prst="rect">
            <a:avLst/>
          </a:prstGeom>
          <a:noFill/>
          <a:ln/>
        </p:spPr>
        <p:txBody>
          <a:bodyPr wrap="square" lIns="0" tIns="0" rIns="0" bIns="0" rtlCol="0" anchor="ctr"/>
          <a:lstStyle/>
          <a:p>
            <a:pPr indent="0" marL="0">
              <a:buNone/>
            </a:pPr>
            <a:r>
              <a:rPr lang="en-US" sz="5400" b="1" dirty="0">
                <a:solidFill>
                  <a:srgbClr val="FFFFFF"/>
                </a:solidFill>
                <a:latin typeface="Calibri" pitchFamily="34" charset="0"/>
                <a:ea typeface="Calibri" pitchFamily="34" charset="-122"/>
                <a:cs typeface="Calibri" pitchFamily="34" charset="-120"/>
              </a:rPr>
              <a:t>1/2 Lens VAR</a:t>
            </a:r>
            <a:endParaRPr lang="en-US" sz="5400" dirty="0"/>
          </a:p>
        </p:txBody>
      </p:sp>
      <p:sp>
        <p:nvSpPr>
          <p:cNvPr id="8" name="Text 5"/>
          <p:cNvSpPr/>
          <p:nvPr/>
        </p:nvSpPr>
        <p:spPr>
          <a:xfrm>
            <a:off x="548640" y="3246120"/>
            <a:ext cx="7863840" cy="64008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Affordable instant-replay for football pitches — built for Riyadh.</a:t>
            </a:r>
            <a:endParaRPr lang="en-US" sz="2000" dirty="0"/>
          </a:p>
        </p:txBody>
      </p:sp>
      <p:sp>
        <p:nvSpPr>
          <p:cNvPr id="9" name="Text 6"/>
          <p:cNvSpPr/>
          <p:nvPr/>
        </p:nvSpPr>
        <p:spPr>
          <a:xfrm>
            <a:off x="548640" y="3931920"/>
            <a:ext cx="7863840" cy="548640"/>
          </a:xfrm>
          <a:prstGeom prst="rect">
            <a:avLst/>
          </a:prstGeom>
          <a:noFill/>
          <a:ln/>
        </p:spPr>
        <p:txBody>
          <a:bodyPr wrap="square" lIns="0" tIns="0" rIns="0" bIns="0" rtlCol="0" anchor="ctr"/>
          <a:lstStyle/>
          <a:p>
            <a:pPr indent="0" marL="0">
              <a:buNone/>
            </a:pPr>
            <a:r>
              <a:rPr lang="en-US" sz="1400" dirty="0">
                <a:solidFill>
                  <a:srgbClr val="D6E2F5"/>
                </a:solidFill>
                <a:latin typeface="Calibri" pitchFamily="34" charset="0"/>
                <a:ea typeface="Calibri" pitchFamily="34" charset="-122"/>
                <a:cs typeface="Calibri" pitchFamily="34" charset="-120"/>
              </a:rPr>
              <a:t>The system, the AI results, the button decision, cost and next steps.</a:t>
            </a:r>
            <a:endParaRPr lang="en-US" sz="1400" dirty="0"/>
          </a:p>
        </p:txBody>
      </p:sp>
      <p:sp>
        <p:nvSpPr>
          <p:cNvPr id="10" name="Text 7"/>
          <p:cNvSpPr/>
          <p:nvPr/>
        </p:nvSpPr>
        <p:spPr>
          <a:xfrm>
            <a:off x="548640" y="6035040"/>
            <a:ext cx="7315200" cy="365760"/>
          </a:xfrm>
          <a:prstGeom prst="rect">
            <a:avLst/>
          </a:prstGeom>
          <a:noFill/>
          <a:ln/>
        </p:spPr>
        <p:txBody>
          <a:bodyPr wrap="square" lIns="0" tIns="0" rIns="0" bIns="0" rtlCol="0" anchor="ctr"/>
          <a:lstStyle/>
          <a:p>
            <a:pPr indent="0" marL="0">
              <a:buNone/>
            </a:pPr>
            <a:r>
              <a:rPr lang="en-US" sz="1200" i="1" dirty="0">
                <a:solidFill>
                  <a:srgbClr val="9FB4D6"/>
                </a:solidFill>
                <a:latin typeface="Calibri" pitchFamily="34" charset="0"/>
                <a:ea typeface="Calibri" pitchFamily="34" charset="-122"/>
                <a:cs typeface="Calibri" pitchFamily="34" charset="-120"/>
              </a:rPr>
              <a:t>Final review  ·  17 August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218895" cy="310896"/>
          </a:xfrm>
          <a:prstGeom prst="roundRect">
            <a:avLst>
              <a:gd name="adj" fmla="val 20588"/>
            </a:avLst>
          </a:prstGeom>
          <a:solidFill>
            <a:srgbClr val="16A34A"/>
          </a:solidFill>
          <a:ln/>
        </p:spPr>
      </p:sp>
      <p:sp>
        <p:nvSpPr>
          <p:cNvPr id="3" name="Text 1"/>
          <p:cNvSpPr/>
          <p:nvPr/>
        </p:nvSpPr>
        <p:spPr>
          <a:xfrm>
            <a:off x="548640" y="457200"/>
            <a:ext cx="1218895"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THE PRODUCT</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Press a button. Watch the last 30 seconds.</a:t>
            </a:r>
            <a:endParaRPr lang="en-US" sz="3200" dirty="0"/>
          </a:p>
        </p:txBody>
      </p:sp>
      <p:sp>
        <p:nvSpPr>
          <p:cNvPr id="5" name="Shape 3"/>
          <p:cNvSpPr/>
          <p:nvPr/>
        </p:nvSpPr>
        <p:spPr>
          <a:xfrm>
            <a:off x="548640" y="2011680"/>
            <a:ext cx="3520440" cy="2697480"/>
          </a:xfrm>
          <a:prstGeom prst="roundRect">
            <a:avLst>
              <a:gd name="adj" fmla="val 3051"/>
            </a:avLst>
          </a:prstGeom>
          <a:solidFill>
            <a:srgbClr val="F4F7FB"/>
          </a:solidFill>
          <a:ln/>
          <a:effectLst>
            <a:outerShdw sx="100000" sy="100000" kx="0" ky="0" algn="bl" rotWithShape="0" blurRad="88900" dist="25400" dir="5400000">
              <a:srgbClr val="9fb0c8">
                <a:alpha val="28000"/>
              </a:srgbClr>
            </a:outerShdw>
          </a:effectLst>
        </p:spPr>
      </p:sp>
      <p:sp>
        <p:nvSpPr>
          <p:cNvPr id="6" name="Shape 4"/>
          <p:cNvSpPr/>
          <p:nvPr/>
        </p:nvSpPr>
        <p:spPr>
          <a:xfrm>
            <a:off x="868680" y="2331720"/>
            <a:ext cx="475488" cy="475488"/>
          </a:xfrm>
          <a:prstGeom prst="ellipse">
            <a:avLst/>
          </a:prstGeom>
          <a:solidFill>
            <a:srgbClr val="2F6BFF"/>
          </a:solidFill>
          <a:ln/>
        </p:spPr>
      </p:sp>
      <p:sp>
        <p:nvSpPr>
          <p:cNvPr id="7" name="Text 5"/>
          <p:cNvSpPr/>
          <p:nvPr/>
        </p:nvSpPr>
        <p:spPr>
          <a:xfrm>
            <a:off x="868680" y="233172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8" name="Text 6"/>
          <p:cNvSpPr/>
          <p:nvPr/>
        </p:nvSpPr>
        <p:spPr>
          <a:xfrm>
            <a:off x="822960" y="2971800"/>
            <a:ext cx="3017520" cy="68580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A camera films the pitch</a:t>
            </a:r>
            <a:endParaRPr lang="en-US" sz="1600" dirty="0"/>
          </a:p>
        </p:txBody>
      </p:sp>
      <p:sp>
        <p:nvSpPr>
          <p:cNvPr id="9" name="Text 7"/>
          <p:cNvSpPr/>
          <p:nvPr/>
        </p:nvSpPr>
        <p:spPr>
          <a:xfrm>
            <a:off x="822960" y="3703320"/>
            <a:ext cx="3063240" cy="91440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One wide camera keeps a constant rolling 30-second buffer of play.</a:t>
            </a:r>
            <a:endParaRPr lang="en-US" sz="1250" dirty="0"/>
          </a:p>
        </p:txBody>
      </p:sp>
      <p:sp>
        <p:nvSpPr>
          <p:cNvPr id="10" name="Shape 8"/>
          <p:cNvSpPr/>
          <p:nvPr/>
        </p:nvSpPr>
        <p:spPr>
          <a:xfrm>
            <a:off x="4297680" y="2011680"/>
            <a:ext cx="3520440" cy="2697480"/>
          </a:xfrm>
          <a:prstGeom prst="roundRect">
            <a:avLst>
              <a:gd name="adj" fmla="val 3051"/>
            </a:avLst>
          </a:prstGeom>
          <a:solidFill>
            <a:srgbClr val="F4F7FB"/>
          </a:solidFill>
          <a:ln/>
          <a:effectLst>
            <a:outerShdw sx="100000" sy="100000" kx="0" ky="0" algn="bl" rotWithShape="0" blurRad="88900" dist="25400" dir="5400000">
              <a:srgbClr val="9fb0c8">
                <a:alpha val="28000"/>
              </a:srgbClr>
            </a:outerShdw>
          </a:effectLst>
        </p:spPr>
      </p:sp>
      <p:sp>
        <p:nvSpPr>
          <p:cNvPr id="11" name="Shape 9"/>
          <p:cNvSpPr/>
          <p:nvPr/>
        </p:nvSpPr>
        <p:spPr>
          <a:xfrm>
            <a:off x="4617720" y="2331720"/>
            <a:ext cx="475488" cy="475488"/>
          </a:xfrm>
          <a:prstGeom prst="ellipse">
            <a:avLst/>
          </a:prstGeom>
          <a:solidFill>
            <a:srgbClr val="2F6BFF"/>
          </a:solidFill>
          <a:ln/>
        </p:spPr>
      </p:sp>
      <p:sp>
        <p:nvSpPr>
          <p:cNvPr id="12" name="Text 10"/>
          <p:cNvSpPr/>
          <p:nvPr/>
        </p:nvSpPr>
        <p:spPr>
          <a:xfrm>
            <a:off x="4617720" y="233172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Text 11"/>
          <p:cNvSpPr/>
          <p:nvPr/>
        </p:nvSpPr>
        <p:spPr>
          <a:xfrm>
            <a:off x="4572000" y="2971800"/>
            <a:ext cx="3017520" cy="68580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A player presses the button</a:t>
            </a:r>
            <a:endParaRPr lang="en-US" sz="1600" dirty="0"/>
          </a:p>
        </p:txBody>
      </p:sp>
      <p:sp>
        <p:nvSpPr>
          <p:cNvPr id="14" name="Text 12"/>
          <p:cNvSpPr/>
          <p:nvPr/>
        </p:nvSpPr>
        <p:spPr>
          <a:xfrm>
            <a:off x="4572000" y="3703320"/>
            <a:ext cx="3063240" cy="91440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A button by the goal saves the last 30 seconds instantly.</a:t>
            </a:r>
            <a:endParaRPr lang="en-US" sz="1250" dirty="0"/>
          </a:p>
        </p:txBody>
      </p:sp>
      <p:sp>
        <p:nvSpPr>
          <p:cNvPr id="15" name="Shape 13"/>
          <p:cNvSpPr/>
          <p:nvPr/>
        </p:nvSpPr>
        <p:spPr>
          <a:xfrm>
            <a:off x="8046720" y="2011680"/>
            <a:ext cx="3520440" cy="2697480"/>
          </a:xfrm>
          <a:prstGeom prst="roundRect">
            <a:avLst>
              <a:gd name="adj" fmla="val 3051"/>
            </a:avLst>
          </a:prstGeom>
          <a:solidFill>
            <a:srgbClr val="F4F7FB"/>
          </a:solidFill>
          <a:ln/>
          <a:effectLst>
            <a:outerShdw sx="100000" sy="100000" kx="0" ky="0" algn="bl" rotWithShape="0" blurRad="88900" dist="25400" dir="5400000">
              <a:srgbClr val="9fb0c8">
                <a:alpha val="28000"/>
              </a:srgbClr>
            </a:outerShdw>
          </a:effectLst>
        </p:spPr>
      </p:sp>
      <p:sp>
        <p:nvSpPr>
          <p:cNvPr id="16" name="Shape 14"/>
          <p:cNvSpPr/>
          <p:nvPr/>
        </p:nvSpPr>
        <p:spPr>
          <a:xfrm>
            <a:off x="8366760" y="2331720"/>
            <a:ext cx="475488" cy="475488"/>
          </a:xfrm>
          <a:prstGeom prst="ellipse">
            <a:avLst/>
          </a:prstGeom>
          <a:solidFill>
            <a:srgbClr val="16A34A"/>
          </a:solidFill>
          <a:ln/>
        </p:spPr>
      </p:sp>
      <p:sp>
        <p:nvSpPr>
          <p:cNvPr id="17" name="Text 15"/>
          <p:cNvSpPr/>
          <p:nvPr/>
        </p:nvSpPr>
        <p:spPr>
          <a:xfrm>
            <a:off x="8366760" y="233172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8" name="Text 16"/>
          <p:cNvSpPr/>
          <p:nvPr/>
        </p:nvSpPr>
        <p:spPr>
          <a:xfrm>
            <a:off x="8321040" y="2971800"/>
            <a:ext cx="3017520" cy="68580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Watch &amp; share</a:t>
            </a:r>
            <a:endParaRPr lang="en-US" sz="1600" dirty="0"/>
          </a:p>
        </p:txBody>
      </p:sp>
      <p:sp>
        <p:nvSpPr>
          <p:cNvPr id="19" name="Text 17"/>
          <p:cNvSpPr/>
          <p:nvPr/>
        </p:nvSpPr>
        <p:spPr>
          <a:xfrm>
            <a:off x="8321040" y="3703320"/>
            <a:ext cx="3063240" cy="91440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It plays on their phone in seconds, with a shareable link.</a:t>
            </a:r>
            <a:endParaRPr lang="en-US" sz="1250" dirty="0"/>
          </a:p>
        </p:txBody>
      </p:sp>
      <p:sp>
        <p:nvSpPr>
          <p:cNvPr id="20" name="Text 18"/>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Instant replay needs no AI — it runs on-site on affordable hardware and works today.</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839419" cy="310896"/>
          </a:xfrm>
          <a:prstGeom prst="roundRect">
            <a:avLst>
              <a:gd name="adj" fmla="val 20588"/>
            </a:avLst>
          </a:prstGeom>
          <a:solidFill>
            <a:srgbClr val="2F6BFF"/>
          </a:solidFill>
          <a:ln/>
        </p:spPr>
      </p:sp>
      <p:sp>
        <p:nvSpPr>
          <p:cNvPr id="3" name="Text 1"/>
          <p:cNvSpPr/>
          <p:nvPr/>
        </p:nvSpPr>
        <p:spPr>
          <a:xfrm>
            <a:off x="548640" y="457200"/>
            <a:ext cx="839419"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STATUS</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Where the project stands today</a:t>
            </a:r>
            <a:endParaRPr lang="en-US" sz="3200" dirty="0"/>
          </a:p>
        </p:txBody>
      </p:sp>
      <p:sp>
        <p:nvSpPr>
          <p:cNvPr id="5" name="Shape 3"/>
          <p:cNvSpPr/>
          <p:nvPr/>
        </p:nvSpPr>
        <p:spPr>
          <a:xfrm>
            <a:off x="548640" y="1874520"/>
            <a:ext cx="2679192" cy="374904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6" name="Shape 4"/>
          <p:cNvSpPr/>
          <p:nvPr/>
        </p:nvSpPr>
        <p:spPr>
          <a:xfrm>
            <a:off x="548640" y="1874520"/>
            <a:ext cx="2679192" cy="109728"/>
          </a:xfrm>
          <a:prstGeom prst="rect">
            <a:avLst/>
          </a:prstGeom>
          <a:solidFill>
            <a:srgbClr val="2F6BFF"/>
          </a:solidFill>
          <a:ln/>
        </p:spPr>
      </p:sp>
      <p:sp>
        <p:nvSpPr>
          <p:cNvPr id="7" name="Text 5"/>
          <p:cNvSpPr/>
          <p:nvPr/>
        </p:nvSpPr>
        <p:spPr>
          <a:xfrm>
            <a:off x="804672" y="2331720"/>
            <a:ext cx="2221992" cy="1005840"/>
          </a:xfrm>
          <a:prstGeom prst="rect">
            <a:avLst/>
          </a:prstGeom>
          <a:noFill/>
          <a:ln/>
        </p:spPr>
        <p:txBody>
          <a:bodyPr wrap="square" lIns="0" tIns="0" rIns="0" bIns="0" rtlCol="0" anchor="t"/>
          <a:lstStyle/>
          <a:p>
            <a:pPr indent="0" marL="0">
              <a:buNone/>
            </a:pPr>
            <a:r>
              <a:rPr lang="en-US" sz="1700" b="1" dirty="0">
                <a:solidFill>
                  <a:srgbClr val="0B1524"/>
                </a:solidFill>
                <a:latin typeface="Calibri" pitchFamily="34" charset="0"/>
                <a:ea typeface="Calibri" pitchFamily="34" charset="-122"/>
                <a:cs typeface="Calibri" pitchFamily="34" charset="-120"/>
              </a:rPr>
              <a:t>App LIVE 24/7</a:t>
            </a:r>
            <a:endParaRPr lang="en-US" sz="1700" dirty="0"/>
          </a:p>
        </p:txBody>
      </p:sp>
      <p:sp>
        <p:nvSpPr>
          <p:cNvPr id="8" name="Text 6"/>
          <p:cNvSpPr/>
          <p:nvPr/>
        </p:nvSpPr>
        <p:spPr>
          <a:xfrm>
            <a:off x="804672" y="3429000"/>
            <a:ext cx="2221992" cy="1920240"/>
          </a:xfrm>
          <a:prstGeom prst="rect">
            <a:avLst/>
          </a:prstGeom>
          <a:noFill/>
          <a:ln/>
        </p:spPr>
        <p:txBody>
          <a:bodyPr wrap="square" lIns="0" tIns="0" rIns="0" bIns="0" rtlCol="0" anchor="t"/>
          <a:lstStyle/>
          <a:p>
            <a:pPr indent="0" marL="0">
              <a:buNone/>
            </a:pPr>
            <a:r>
              <a:rPr lang="en-US" sz="1250" dirty="0">
                <a:solidFill>
                  <a:srgbClr val="66707F"/>
                </a:solidFill>
                <a:latin typeface="Calibri" pitchFamily="34" charset="0"/>
                <a:ea typeface="Calibri" pitchFamily="34" charset="-122"/>
                <a:cs typeface="Calibri" pitchFamily="34" charset="-120"/>
              </a:rPr>
              <a:t>Deployed to a free Oracle cloud VM (in-Kingdom). Runs with no laptop.</a:t>
            </a:r>
            <a:endParaRPr lang="en-US" sz="1250" dirty="0"/>
          </a:p>
        </p:txBody>
      </p:sp>
      <p:sp>
        <p:nvSpPr>
          <p:cNvPr id="9" name="Shape 7"/>
          <p:cNvSpPr/>
          <p:nvPr/>
        </p:nvSpPr>
        <p:spPr>
          <a:xfrm>
            <a:off x="3364992" y="1874520"/>
            <a:ext cx="2679192" cy="374904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10" name="Shape 8"/>
          <p:cNvSpPr/>
          <p:nvPr/>
        </p:nvSpPr>
        <p:spPr>
          <a:xfrm>
            <a:off x="3364992" y="1874520"/>
            <a:ext cx="2679192" cy="109728"/>
          </a:xfrm>
          <a:prstGeom prst="rect">
            <a:avLst/>
          </a:prstGeom>
          <a:solidFill>
            <a:srgbClr val="16A34A"/>
          </a:solidFill>
          <a:ln/>
        </p:spPr>
      </p:sp>
      <p:sp>
        <p:nvSpPr>
          <p:cNvPr id="11" name="Text 9"/>
          <p:cNvSpPr/>
          <p:nvPr/>
        </p:nvSpPr>
        <p:spPr>
          <a:xfrm>
            <a:off x="3621024" y="2331720"/>
            <a:ext cx="2221992" cy="1005840"/>
          </a:xfrm>
          <a:prstGeom prst="rect">
            <a:avLst/>
          </a:prstGeom>
          <a:noFill/>
          <a:ln/>
        </p:spPr>
        <p:txBody>
          <a:bodyPr wrap="square" lIns="0" tIns="0" rIns="0" bIns="0" rtlCol="0" anchor="t"/>
          <a:lstStyle/>
          <a:p>
            <a:pPr indent="0" marL="0">
              <a:buNone/>
            </a:pPr>
            <a:r>
              <a:rPr lang="en-US" sz="1700" b="1" dirty="0">
                <a:solidFill>
                  <a:srgbClr val="0B1524"/>
                </a:solidFill>
                <a:latin typeface="Calibri" pitchFamily="34" charset="0"/>
                <a:ea typeface="Calibri" pitchFamily="34" charset="-122"/>
                <a:cs typeface="Calibri" pitchFamily="34" charset="-120"/>
              </a:rPr>
              <a:t>AI ball detection</a:t>
            </a:r>
            <a:endParaRPr lang="en-US" sz="1700" dirty="0"/>
          </a:p>
        </p:txBody>
      </p:sp>
      <p:sp>
        <p:nvSpPr>
          <p:cNvPr id="12" name="Text 10"/>
          <p:cNvSpPr/>
          <p:nvPr/>
        </p:nvSpPr>
        <p:spPr>
          <a:xfrm>
            <a:off x="3621024" y="3429000"/>
            <a:ext cx="2221992" cy="1920240"/>
          </a:xfrm>
          <a:prstGeom prst="rect">
            <a:avLst/>
          </a:prstGeom>
          <a:noFill/>
          <a:ln/>
        </p:spPr>
        <p:txBody>
          <a:bodyPr wrap="square" lIns="0" tIns="0" rIns="0" bIns="0" rtlCol="0" anchor="t"/>
          <a:lstStyle/>
          <a:p>
            <a:pPr indent="0" marL="0">
              <a:buNone/>
            </a:pPr>
            <a:r>
              <a:rPr lang="en-US" sz="1250" dirty="0">
                <a:solidFill>
                  <a:srgbClr val="66707F"/>
                </a:solidFill>
                <a:latin typeface="Calibri" pitchFamily="34" charset="0"/>
                <a:ea typeface="Calibri" pitchFamily="34" charset="-122"/>
                <a:cs typeface="Calibri" pitchFamily="34" charset="-120"/>
              </a:rPr>
              <a:t>From 0% at a bad angle to 72% on a real match after tuning.</a:t>
            </a:r>
            <a:endParaRPr lang="en-US" sz="1250" dirty="0"/>
          </a:p>
        </p:txBody>
      </p:sp>
      <p:sp>
        <p:nvSpPr>
          <p:cNvPr id="13" name="Shape 11"/>
          <p:cNvSpPr/>
          <p:nvPr/>
        </p:nvSpPr>
        <p:spPr>
          <a:xfrm>
            <a:off x="6181344" y="1874520"/>
            <a:ext cx="2679192" cy="374904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14" name="Shape 12"/>
          <p:cNvSpPr/>
          <p:nvPr/>
        </p:nvSpPr>
        <p:spPr>
          <a:xfrm>
            <a:off x="6181344" y="1874520"/>
            <a:ext cx="2679192" cy="109728"/>
          </a:xfrm>
          <a:prstGeom prst="rect">
            <a:avLst/>
          </a:prstGeom>
          <a:solidFill>
            <a:srgbClr val="2F6BFF"/>
          </a:solidFill>
          <a:ln/>
        </p:spPr>
      </p:sp>
      <p:sp>
        <p:nvSpPr>
          <p:cNvPr id="15" name="Text 13"/>
          <p:cNvSpPr/>
          <p:nvPr/>
        </p:nvSpPr>
        <p:spPr>
          <a:xfrm>
            <a:off x="6437376" y="2331720"/>
            <a:ext cx="2221992" cy="1005840"/>
          </a:xfrm>
          <a:prstGeom prst="rect">
            <a:avLst/>
          </a:prstGeom>
          <a:noFill/>
          <a:ln/>
        </p:spPr>
        <p:txBody>
          <a:bodyPr wrap="square" lIns="0" tIns="0" rIns="0" bIns="0" rtlCol="0" anchor="t"/>
          <a:lstStyle/>
          <a:p>
            <a:pPr indent="0" marL="0">
              <a:buNone/>
            </a:pPr>
            <a:r>
              <a:rPr lang="en-US" sz="1700" b="1" dirty="0">
                <a:solidFill>
                  <a:srgbClr val="0B1524"/>
                </a:solidFill>
                <a:latin typeface="Calibri" pitchFamily="34" charset="0"/>
                <a:ea typeface="Calibri" pitchFamily="34" charset="-122"/>
                <a:cs typeface="Calibri" pitchFamily="34" charset="-120"/>
              </a:rPr>
              <a:t>Button chosen</a:t>
            </a:r>
            <a:endParaRPr lang="en-US" sz="1700" dirty="0"/>
          </a:p>
        </p:txBody>
      </p:sp>
      <p:sp>
        <p:nvSpPr>
          <p:cNvPr id="16" name="Text 14"/>
          <p:cNvSpPr/>
          <p:nvPr/>
        </p:nvSpPr>
        <p:spPr>
          <a:xfrm>
            <a:off x="6437376" y="3429000"/>
            <a:ext cx="2221992" cy="1920240"/>
          </a:xfrm>
          <a:prstGeom prst="rect">
            <a:avLst/>
          </a:prstGeom>
          <a:noFill/>
          <a:ln/>
        </p:spPr>
        <p:txBody>
          <a:bodyPr wrap="square" lIns="0" tIns="0" rIns="0" bIns="0" rtlCol="0" anchor="t"/>
          <a:lstStyle/>
          <a:p>
            <a:pPr indent="0" marL="0">
              <a:buNone/>
            </a:pPr>
            <a:r>
              <a:rPr lang="en-US" sz="1250" dirty="0">
                <a:solidFill>
                  <a:srgbClr val="66707F"/>
                </a:solidFill>
                <a:latin typeface="Calibri" pitchFamily="34" charset="0"/>
                <a:ea typeface="Calibri" pitchFamily="34" charset="-122"/>
                <a:cs typeface="Calibri" pitchFamily="34" charset="-120"/>
              </a:rPr>
              <a:t>A weatherproof metal button + the trigger code, both ready.</a:t>
            </a:r>
            <a:endParaRPr lang="en-US" sz="1250" dirty="0"/>
          </a:p>
        </p:txBody>
      </p:sp>
      <p:sp>
        <p:nvSpPr>
          <p:cNvPr id="17" name="Shape 15"/>
          <p:cNvSpPr/>
          <p:nvPr/>
        </p:nvSpPr>
        <p:spPr>
          <a:xfrm>
            <a:off x="8997696" y="1874520"/>
            <a:ext cx="2679192" cy="374904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18" name="Shape 16"/>
          <p:cNvSpPr/>
          <p:nvPr/>
        </p:nvSpPr>
        <p:spPr>
          <a:xfrm>
            <a:off x="8997696" y="1874520"/>
            <a:ext cx="2679192" cy="109728"/>
          </a:xfrm>
          <a:prstGeom prst="rect">
            <a:avLst/>
          </a:prstGeom>
          <a:solidFill>
            <a:srgbClr val="16A34A"/>
          </a:solidFill>
          <a:ln/>
        </p:spPr>
      </p:sp>
      <p:sp>
        <p:nvSpPr>
          <p:cNvPr id="19" name="Text 17"/>
          <p:cNvSpPr/>
          <p:nvPr/>
        </p:nvSpPr>
        <p:spPr>
          <a:xfrm>
            <a:off x="9253728" y="2331720"/>
            <a:ext cx="2221992" cy="1005840"/>
          </a:xfrm>
          <a:prstGeom prst="rect">
            <a:avLst/>
          </a:prstGeom>
          <a:noFill/>
          <a:ln/>
        </p:spPr>
        <p:txBody>
          <a:bodyPr wrap="square" lIns="0" tIns="0" rIns="0" bIns="0" rtlCol="0" anchor="t"/>
          <a:lstStyle/>
          <a:p>
            <a:pPr indent="0" marL="0">
              <a:buNone/>
            </a:pPr>
            <a:r>
              <a:rPr lang="en-US" sz="1700" b="1" dirty="0">
                <a:solidFill>
                  <a:srgbClr val="0B1524"/>
                </a:solidFill>
                <a:latin typeface="Calibri" pitchFamily="34" charset="0"/>
                <a:ea typeface="Calibri" pitchFamily="34" charset="-122"/>
                <a:cs typeface="Calibri" pitchFamily="34" charset="-120"/>
              </a:rPr>
              <a:t>Setup priced</a:t>
            </a:r>
            <a:endParaRPr lang="en-US" sz="1700" dirty="0"/>
          </a:p>
        </p:txBody>
      </p:sp>
      <p:sp>
        <p:nvSpPr>
          <p:cNvPr id="20" name="Text 18"/>
          <p:cNvSpPr/>
          <p:nvPr/>
        </p:nvSpPr>
        <p:spPr>
          <a:xfrm>
            <a:off x="9253728" y="3429000"/>
            <a:ext cx="2221992" cy="1920240"/>
          </a:xfrm>
          <a:prstGeom prst="rect">
            <a:avLst/>
          </a:prstGeom>
          <a:noFill/>
          <a:ln/>
        </p:spPr>
        <p:txBody>
          <a:bodyPr wrap="square" lIns="0" tIns="0" rIns="0" bIns="0" rtlCol="0" anchor="t"/>
          <a:lstStyle/>
          <a:p>
            <a:pPr indent="0" marL="0">
              <a:buNone/>
            </a:pPr>
            <a:r>
              <a:rPr lang="en-US" sz="1250" dirty="0">
                <a:solidFill>
                  <a:srgbClr val="66707F"/>
                </a:solidFill>
                <a:latin typeface="Calibri" pitchFamily="34" charset="0"/>
                <a:ea typeface="Calibri" pitchFamily="34" charset="-122"/>
                <a:cs typeface="Calibri" pitchFamily="34" charset="-120"/>
              </a:rPr>
              <a:t>2-camera / 2-button field fully costed with buy links.</a:t>
            </a:r>
            <a:endParaRPr lang="en-US" sz="1250" dirty="0"/>
          </a:p>
        </p:txBody>
      </p:sp>
      <p:sp>
        <p:nvSpPr>
          <p:cNvPr id="21" name="Text 19"/>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A working product online, an honest read on the AI, and a hardware plan ready to buy.</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915314" cy="310896"/>
          </a:xfrm>
          <a:prstGeom prst="roundRect">
            <a:avLst>
              <a:gd name="adj" fmla="val 20588"/>
            </a:avLst>
          </a:prstGeom>
          <a:solidFill>
            <a:srgbClr val="2F6BFF"/>
          </a:solidFill>
          <a:ln/>
        </p:spPr>
      </p:sp>
      <p:sp>
        <p:nvSpPr>
          <p:cNvPr id="3" name="Text 1"/>
          <p:cNvSpPr/>
          <p:nvPr/>
        </p:nvSpPr>
        <p:spPr>
          <a:xfrm>
            <a:off x="548640" y="457200"/>
            <a:ext cx="915314"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CAMERAS</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The right camera — one rule to remember</a:t>
            </a:r>
            <a:endParaRPr lang="en-US" sz="3200" dirty="0"/>
          </a:p>
        </p:txBody>
      </p:sp>
      <p:sp>
        <p:nvSpPr>
          <p:cNvPr id="5" name="Shape 3"/>
          <p:cNvSpPr/>
          <p:nvPr/>
        </p:nvSpPr>
        <p:spPr>
          <a:xfrm>
            <a:off x="548640" y="1874520"/>
            <a:ext cx="5349240" cy="3200400"/>
          </a:xfrm>
          <a:prstGeom prst="roundRect">
            <a:avLst>
              <a:gd name="adj" fmla="val 2571"/>
            </a:avLst>
          </a:prstGeom>
          <a:solidFill>
            <a:srgbClr val="0F1D33"/>
          </a:solidFill>
          <a:ln/>
          <a:effectLst>
            <a:outerShdw sx="100000" sy="100000" kx="0" ky="0" algn="bl" rotWithShape="0" blurRad="88900" dist="25400" dir="5400000">
              <a:srgbClr val="9fb0c8">
                <a:alpha val="28000"/>
              </a:srgbClr>
            </a:outerShdw>
          </a:effectLst>
        </p:spPr>
      </p:sp>
      <p:sp>
        <p:nvSpPr>
          <p:cNvPr id="6" name="Text 4"/>
          <p:cNvSpPr/>
          <p:nvPr/>
        </p:nvSpPr>
        <p:spPr>
          <a:xfrm>
            <a:off x="914400" y="2148840"/>
            <a:ext cx="4572000" cy="457200"/>
          </a:xfrm>
          <a:prstGeom prst="rect">
            <a:avLst/>
          </a:prstGeom>
          <a:noFill/>
          <a:ln/>
        </p:spPr>
        <p:txBody>
          <a:bodyPr wrap="square" lIns="0" tIns="0" rIns="0" bIns="0" rtlCol="0" anchor="ctr"/>
          <a:lstStyle/>
          <a:p>
            <a:pPr indent="0" marL="0">
              <a:buNone/>
            </a:pPr>
            <a:r>
              <a:rPr lang="en-US" sz="1900" b="1" dirty="0">
                <a:solidFill>
                  <a:srgbClr val="7CF0B8"/>
                </a:solidFill>
                <a:latin typeface="Calibri" pitchFamily="34" charset="0"/>
                <a:ea typeface="Calibri" pitchFamily="34" charset="-122"/>
                <a:cs typeface="Calibri" pitchFamily="34" charset="-120"/>
              </a:rPr>
              <a:t>DS-2CD…  =  IP camera  ✓</a:t>
            </a:r>
            <a:endParaRPr lang="en-US" sz="1900" dirty="0"/>
          </a:p>
        </p:txBody>
      </p:sp>
      <p:sp>
        <p:nvSpPr>
          <p:cNvPr id="7" name="Text 5"/>
          <p:cNvSpPr/>
          <p:nvPr/>
        </p:nvSpPr>
        <p:spPr>
          <a:xfrm>
            <a:off x="914400" y="2743200"/>
            <a:ext cx="4663440" cy="457200"/>
          </a:xfrm>
          <a:prstGeom prst="rect">
            <a:avLst/>
          </a:prstGeom>
          <a:noFill/>
          <a:ln/>
        </p:spPr>
        <p:txBody>
          <a:bodyPr wrap="square" lIns="0" tIns="0" rIns="0" bIns="0" rtlCol="0" anchor="ctr"/>
          <a:lstStyle/>
          <a:p>
            <a:pPr indent="0" marL="0">
              <a:buNone/>
            </a:pPr>
            <a:r>
              <a:rPr lang="en-US" sz="1350" dirty="0">
                <a:solidFill>
                  <a:srgbClr val="D6E2F5"/>
                </a:solidFill>
                <a:latin typeface="Calibri" pitchFamily="34" charset="0"/>
                <a:ea typeface="Calibri" pitchFamily="34" charset="-122"/>
                <a:cs typeface="Calibri" pitchFamily="34" charset="-120"/>
              </a:rPr>
              <a:t>•  Gives an RTSP video stream the app can read</a:t>
            </a:r>
            <a:endParaRPr lang="en-US" sz="1350" dirty="0"/>
          </a:p>
        </p:txBody>
      </p:sp>
      <p:sp>
        <p:nvSpPr>
          <p:cNvPr id="8" name="Text 6"/>
          <p:cNvSpPr/>
          <p:nvPr/>
        </p:nvSpPr>
        <p:spPr>
          <a:xfrm>
            <a:off x="914400" y="3246120"/>
            <a:ext cx="4663440" cy="457200"/>
          </a:xfrm>
          <a:prstGeom prst="rect">
            <a:avLst/>
          </a:prstGeom>
          <a:noFill/>
          <a:ln/>
        </p:spPr>
        <p:txBody>
          <a:bodyPr wrap="square" lIns="0" tIns="0" rIns="0" bIns="0" rtlCol="0" anchor="ctr"/>
          <a:lstStyle/>
          <a:p>
            <a:pPr indent="0" marL="0">
              <a:buNone/>
            </a:pPr>
            <a:r>
              <a:rPr lang="en-US" sz="1350" dirty="0">
                <a:solidFill>
                  <a:srgbClr val="D6E2F5"/>
                </a:solidFill>
                <a:latin typeface="Calibri" pitchFamily="34" charset="0"/>
                <a:ea typeface="Calibri" pitchFamily="34" charset="-122"/>
                <a:cs typeface="Calibri" pitchFamily="34" charset="-120"/>
              </a:rPr>
              <a:t>•  Runs over one network cable (PoE)</a:t>
            </a:r>
            <a:endParaRPr lang="en-US" sz="1350" dirty="0"/>
          </a:p>
        </p:txBody>
      </p:sp>
      <p:sp>
        <p:nvSpPr>
          <p:cNvPr id="9" name="Text 7"/>
          <p:cNvSpPr/>
          <p:nvPr/>
        </p:nvSpPr>
        <p:spPr>
          <a:xfrm>
            <a:off x="914400" y="3749040"/>
            <a:ext cx="4663440" cy="457200"/>
          </a:xfrm>
          <a:prstGeom prst="rect">
            <a:avLst/>
          </a:prstGeom>
          <a:noFill/>
          <a:ln/>
        </p:spPr>
        <p:txBody>
          <a:bodyPr wrap="square" lIns="0" tIns="0" rIns="0" bIns="0" rtlCol="0" anchor="ctr"/>
          <a:lstStyle/>
          <a:p>
            <a:pPr indent="0" marL="0">
              <a:buNone/>
            </a:pPr>
            <a:r>
              <a:rPr lang="en-US" sz="1350" dirty="0">
                <a:solidFill>
                  <a:srgbClr val="D6E2F5"/>
                </a:solidFill>
                <a:latin typeface="Calibri" pitchFamily="34" charset="0"/>
                <a:ea typeface="Calibri" pitchFamily="34" charset="-122"/>
                <a:cs typeface="Calibri" pitchFamily="34" charset="-120"/>
              </a:rPr>
              <a:t>•  This is the family we buy</a:t>
            </a:r>
            <a:endParaRPr lang="en-US" sz="1350" dirty="0"/>
          </a:p>
        </p:txBody>
      </p:sp>
      <p:sp>
        <p:nvSpPr>
          <p:cNvPr id="10" name="Shape 8"/>
          <p:cNvSpPr/>
          <p:nvPr/>
        </p:nvSpPr>
        <p:spPr>
          <a:xfrm>
            <a:off x="6309360" y="1874520"/>
            <a:ext cx="5349240" cy="3200400"/>
          </a:xfrm>
          <a:prstGeom prst="roundRect">
            <a:avLst>
              <a:gd name="adj" fmla="val 2571"/>
            </a:avLst>
          </a:prstGeom>
          <a:solidFill>
            <a:srgbClr val="EEF3FA"/>
          </a:solidFill>
          <a:ln/>
          <a:effectLst>
            <a:outerShdw sx="100000" sy="100000" kx="0" ky="0" algn="bl" rotWithShape="0" blurRad="88900" dist="25400" dir="5400000">
              <a:srgbClr val="9fb0c8">
                <a:alpha val="28000"/>
              </a:srgbClr>
            </a:outerShdw>
          </a:effectLst>
        </p:spPr>
      </p:sp>
      <p:sp>
        <p:nvSpPr>
          <p:cNvPr id="11" name="Text 9"/>
          <p:cNvSpPr/>
          <p:nvPr/>
        </p:nvSpPr>
        <p:spPr>
          <a:xfrm>
            <a:off x="6629400" y="2148840"/>
            <a:ext cx="4572000" cy="457200"/>
          </a:xfrm>
          <a:prstGeom prst="rect">
            <a:avLst/>
          </a:prstGeom>
          <a:noFill/>
          <a:ln/>
        </p:spPr>
        <p:txBody>
          <a:bodyPr wrap="square" lIns="0" tIns="0" rIns="0" bIns="0" rtlCol="0" anchor="ctr"/>
          <a:lstStyle/>
          <a:p>
            <a:pPr indent="0" marL="0">
              <a:buNone/>
            </a:pPr>
            <a:r>
              <a:rPr lang="en-US" sz="1900" b="1" dirty="0">
                <a:solidFill>
                  <a:srgbClr val="C0392B"/>
                </a:solidFill>
                <a:latin typeface="Calibri" pitchFamily="34" charset="0"/>
                <a:ea typeface="Calibri" pitchFamily="34" charset="-122"/>
                <a:cs typeface="Calibri" pitchFamily="34" charset="-120"/>
              </a:rPr>
              <a:t>DS-2CE…  =  analog  ✗</a:t>
            </a:r>
            <a:endParaRPr lang="en-US" sz="1900" dirty="0"/>
          </a:p>
        </p:txBody>
      </p:sp>
      <p:sp>
        <p:nvSpPr>
          <p:cNvPr id="12" name="Text 10"/>
          <p:cNvSpPr/>
          <p:nvPr/>
        </p:nvSpPr>
        <p:spPr>
          <a:xfrm>
            <a:off x="6629400" y="2743200"/>
            <a:ext cx="4663440" cy="457200"/>
          </a:xfrm>
          <a:prstGeom prst="rect">
            <a:avLst/>
          </a:prstGeom>
          <a:noFill/>
          <a:ln/>
        </p:spPr>
        <p:txBody>
          <a:bodyPr wrap="square" lIns="0" tIns="0" rIns="0" bIns="0" rtlCol="0" anchor="ctr"/>
          <a:lstStyle/>
          <a:p>
            <a:pPr indent="0" marL="0">
              <a:buNone/>
            </a:pPr>
            <a:r>
              <a:rPr lang="en-US" sz="1350" dirty="0">
                <a:solidFill>
                  <a:srgbClr val="66707F"/>
                </a:solidFill>
                <a:latin typeface="Calibri" pitchFamily="34" charset="0"/>
                <a:ea typeface="Calibri" pitchFamily="34" charset="-122"/>
                <a:cs typeface="Calibri" pitchFamily="34" charset="-120"/>
              </a:rPr>
              <a:t>•  Old coax/DVR type — looks similar in the box</a:t>
            </a:r>
            <a:endParaRPr lang="en-US" sz="1350" dirty="0"/>
          </a:p>
        </p:txBody>
      </p:sp>
      <p:sp>
        <p:nvSpPr>
          <p:cNvPr id="13" name="Text 11"/>
          <p:cNvSpPr/>
          <p:nvPr/>
        </p:nvSpPr>
        <p:spPr>
          <a:xfrm>
            <a:off x="6629400" y="3246120"/>
            <a:ext cx="4663440" cy="457200"/>
          </a:xfrm>
          <a:prstGeom prst="rect">
            <a:avLst/>
          </a:prstGeom>
          <a:noFill/>
          <a:ln/>
        </p:spPr>
        <p:txBody>
          <a:bodyPr wrap="square" lIns="0" tIns="0" rIns="0" bIns="0" rtlCol="0" anchor="ctr"/>
          <a:lstStyle/>
          <a:p>
            <a:pPr indent="0" marL="0">
              <a:buNone/>
            </a:pPr>
            <a:r>
              <a:rPr lang="en-US" sz="1350" dirty="0">
                <a:solidFill>
                  <a:srgbClr val="66707F"/>
                </a:solidFill>
                <a:latin typeface="Calibri" pitchFamily="34" charset="0"/>
                <a:ea typeface="Calibri" pitchFamily="34" charset="-122"/>
                <a:cs typeface="Calibri" pitchFamily="34" charset="-120"/>
              </a:rPr>
              <a:t>•  No RTSP stream — the app cannot use it</a:t>
            </a:r>
            <a:endParaRPr lang="en-US" sz="1350" dirty="0"/>
          </a:p>
        </p:txBody>
      </p:sp>
      <p:sp>
        <p:nvSpPr>
          <p:cNvPr id="14" name="Text 12"/>
          <p:cNvSpPr/>
          <p:nvPr/>
        </p:nvSpPr>
        <p:spPr>
          <a:xfrm>
            <a:off x="6629400" y="3749040"/>
            <a:ext cx="4663440" cy="457200"/>
          </a:xfrm>
          <a:prstGeom prst="rect">
            <a:avLst/>
          </a:prstGeom>
          <a:noFill/>
          <a:ln/>
        </p:spPr>
        <p:txBody>
          <a:bodyPr wrap="square" lIns="0" tIns="0" rIns="0" bIns="0" rtlCol="0" anchor="ctr"/>
          <a:lstStyle/>
          <a:p>
            <a:pPr indent="0" marL="0">
              <a:buNone/>
            </a:pPr>
            <a:r>
              <a:rPr lang="en-US" sz="1350" dirty="0">
                <a:solidFill>
                  <a:srgbClr val="66707F"/>
                </a:solidFill>
                <a:latin typeface="Calibri" pitchFamily="34" charset="0"/>
                <a:ea typeface="Calibri" pitchFamily="34" charset="-122"/>
                <a:cs typeface="Calibri" pitchFamily="34" charset="-120"/>
              </a:rPr>
              <a:t>•  Avoid, even though it is cheaper</a:t>
            </a:r>
            <a:endParaRPr lang="en-US" sz="1350" dirty="0"/>
          </a:p>
        </p:txBody>
      </p:sp>
      <p:sp>
        <p:nvSpPr>
          <p:cNvPr id="15" name="Text 13"/>
          <p:cNvSpPr/>
          <p:nvPr/>
        </p:nvSpPr>
        <p:spPr>
          <a:xfrm>
            <a:off x="548640" y="5349240"/>
            <a:ext cx="11091672" cy="457200"/>
          </a:xfrm>
          <a:prstGeom prst="rect">
            <a:avLst/>
          </a:prstGeom>
          <a:noFill/>
          <a:ln/>
        </p:spPr>
        <p:txBody>
          <a:bodyPr wrap="square" lIns="0" tIns="0" rIns="0" bIns="0" rtlCol="0" anchor="ctr"/>
          <a:lstStyle/>
          <a:p>
            <a:pPr indent="0" marL="0">
              <a:buNone/>
            </a:pPr>
            <a:r>
              <a:rPr lang="en-US" sz="1400" b="1" dirty="0">
                <a:solidFill>
                  <a:srgbClr val="0B1524"/>
                </a:solidFill>
                <a:latin typeface="Calibri" pitchFamily="34" charset="0"/>
                <a:ea typeface="Calibri" pitchFamily="34" charset="-122"/>
                <a:cs typeface="Calibri" pitchFamily="34" charset="-120"/>
              </a:rPr>
              <a:t>Pick: 4K Hikvision IP bullet, heat/rain/dust rated (IP66/IP67), for evening play.</a:t>
            </a:r>
            <a:endParaRPr lang="en-US" sz="1400" dirty="0"/>
          </a:p>
        </p:txBody>
      </p:sp>
      <p:sp>
        <p:nvSpPr>
          <p:cNvPr id="16" name="Text 14"/>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1F50D6"/>
                </a:solidFill>
                <a:latin typeface="Calibri" pitchFamily="34" charset="0"/>
                <a:ea typeface="Calibri" pitchFamily="34" charset="-122"/>
                <a:cs typeface="Calibri" pitchFamily="34" charset="-120"/>
              </a:rPr>
              <a:t>One letter decides it: CD works, CE does not.</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839419" cy="310896"/>
          </a:xfrm>
          <a:prstGeom prst="roundRect">
            <a:avLst>
              <a:gd name="adj" fmla="val 20588"/>
            </a:avLst>
          </a:prstGeom>
          <a:solidFill>
            <a:srgbClr val="16A34A"/>
          </a:solidFill>
          <a:ln/>
        </p:spPr>
      </p:sp>
      <p:sp>
        <p:nvSpPr>
          <p:cNvPr id="3" name="Text 1"/>
          <p:cNvSpPr/>
          <p:nvPr/>
        </p:nvSpPr>
        <p:spPr>
          <a:xfrm>
            <a:off x="548640" y="457200"/>
            <a:ext cx="839419"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THE AI</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Ball detection: from unusable to 72%</a:t>
            </a:r>
            <a:endParaRPr lang="en-US" sz="3200" dirty="0"/>
          </a:p>
        </p:txBody>
      </p:sp>
      <p:sp>
        <p:nvSpPr>
          <p:cNvPr id="5" name="Shape 3"/>
          <p:cNvSpPr/>
          <p:nvPr/>
        </p:nvSpPr>
        <p:spPr>
          <a:xfrm>
            <a:off x="822960" y="5202936"/>
            <a:ext cx="1417320" cy="54864"/>
          </a:xfrm>
          <a:prstGeom prst="roundRect">
            <a:avLst>
              <a:gd name="adj" fmla="val 83333"/>
            </a:avLst>
          </a:prstGeom>
          <a:solidFill>
            <a:srgbClr val="C0392B"/>
          </a:solidFill>
          <a:ln/>
        </p:spPr>
      </p:sp>
      <p:sp>
        <p:nvSpPr>
          <p:cNvPr id="6" name="Text 4"/>
          <p:cNvSpPr/>
          <p:nvPr/>
        </p:nvSpPr>
        <p:spPr>
          <a:xfrm>
            <a:off x="594360" y="4700016"/>
            <a:ext cx="1874520" cy="411480"/>
          </a:xfrm>
          <a:prstGeom prst="rect">
            <a:avLst/>
          </a:prstGeom>
          <a:noFill/>
          <a:ln/>
        </p:spPr>
        <p:txBody>
          <a:bodyPr wrap="square" lIns="0" tIns="0" rIns="0" bIns="0" rtlCol="0" anchor="ctr"/>
          <a:lstStyle/>
          <a:p>
            <a:pPr algn="ctr" indent="0" marL="0">
              <a:buNone/>
            </a:pPr>
            <a:r>
              <a:rPr lang="en-US" sz="2000" b="1" dirty="0">
                <a:solidFill>
                  <a:srgbClr val="0B1524"/>
                </a:solidFill>
                <a:latin typeface="Calibri" pitchFamily="34" charset="0"/>
                <a:ea typeface="Calibri" pitchFamily="34" charset="-122"/>
                <a:cs typeface="Calibri" pitchFamily="34" charset="-120"/>
              </a:rPr>
              <a:t>0%</a:t>
            </a:r>
            <a:endParaRPr lang="en-US" sz="2000" dirty="0"/>
          </a:p>
        </p:txBody>
      </p:sp>
      <p:sp>
        <p:nvSpPr>
          <p:cNvPr id="7" name="Text 5"/>
          <p:cNvSpPr/>
          <p:nvPr/>
        </p:nvSpPr>
        <p:spPr>
          <a:xfrm>
            <a:off x="502920" y="5367528"/>
            <a:ext cx="2057400" cy="731520"/>
          </a:xfrm>
          <a:prstGeom prst="rect">
            <a:avLst/>
          </a:prstGeom>
          <a:noFill/>
          <a:ln/>
        </p:spPr>
        <p:txBody>
          <a:bodyPr wrap="square" lIns="0" tIns="0" rIns="0" bIns="0" rtlCol="0" anchor="ctr"/>
          <a:lstStyle/>
          <a:p>
            <a:pPr algn="ctr" indent="0" marL="0">
              <a:buNone/>
            </a:pPr>
            <a:r>
              <a:rPr lang="en-US" sz="1200" dirty="0">
                <a:solidFill>
                  <a:srgbClr val="66707F"/>
                </a:solidFill>
                <a:latin typeface="Calibri" pitchFamily="34" charset="0"/>
                <a:ea typeface="Calibri" pitchFamily="34" charset="-122"/>
                <a:cs typeface="Calibri" pitchFamily="34" charset="-120"/>
              </a:rPr>
              <a:t>Low corner</a:t>
            </a:r>
            <a:endParaRPr lang="en-US" sz="1200" dirty="0"/>
          </a:p>
          <a:p>
            <a:pPr algn="ctr" indent="0" marL="0">
              <a:buNone/>
            </a:pPr>
            <a:r>
              <a:rPr lang="en-US" sz="1200" dirty="0">
                <a:solidFill>
                  <a:srgbClr val="66707F"/>
                </a:solidFill>
                <a:latin typeface="Calibri" pitchFamily="34" charset="0"/>
                <a:ea typeface="Calibri" pitchFamily="34" charset="-122"/>
                <a:cs typeface="Calibri" pitchFamily="34" charset="-120"/>
              </a:rPr>
              <a:t>angle</a:t>
            </a:r>
            <a:endParaRPr lang="en-US" sz="1200" dirty="0"/>
          </a:p>
        </p:txBody>
      </p:sp>
      <p:sp>
        <p:nvSpPr>
          <p:cNvPr id="8" name="Shape 6"/>
          <p:cNvSpPr/>
          <p:nvPr/>
        </p:nvSpPr>
        <p:spPr>
          <a:xfrm>
            <a:off x="3337560" y="3734410"/>
            <a:ext cx="1417320" cy="1523390"/>
          </a:xfrm>
          <a:prstGeom prst="roundRect">
            <a:avLst>
              <a:gd name="adj" fmla="val 3226"/>
            </a:avLst>
          </a:prstGeom>
          <a:solidFill>
            <a:srgbClr val="2F6BFF"/>
          </a:solidFill>
          <a:ln/>
        </p:spPr>
      </p:sp>
      <p:sp>
        <p:nvSpPr>
          <p:cNvPr id="9" name="Text 7"/>
          <p:cNvSpPr/>
          <p:nvPr/>
        </p:nvSpPr>
        <p:spPr>
          <a:xfrm>
            <a:off x="3108960" y="3231490"/>
            <a:ext cx="1874520" cy="411480"/>
          </a:xfrm>
          <a:prstGeom prst="rect">
            <a:avLst/>
          </a:prstGeom>
          <a:noFill/>
          <a:ln/>
        </p:spPr>
        <p:txBody>
          <a:bodyPr wrap="square" lIns="0" tIns="0" rIns="0" bIns="0" rtlCol="0" anchor="ctr"/>
          <a:lstStyle/>
          <a:p>
            <a:pPr algn="ctr" indent="0" marL="0">
              <a:buNone/>
            </a:pPr>
            <a:r>
              <a:rPr lang="en-US" sz="2000" b="1" dirty="0">
                <a:solidFill>
                  <a:srgbClr val="0B1524"/>
                </a:solidFill>
                <a:latin typeface="Calibri" pitchFamily="34" charset="0"/>
                <a:ea typeface="Calibri" pitchFamily="34" charset="-122"/>
                <a:cs typeface="Calibri" pitchFamily="34" charset="-120"/>
              </a:rPr>
              <a:t>49%</a:t>
            </a:r>
            <a:endParaRPr lang="en-US" sz="2000" dirty="0"/>
          </a:p>
        </p:txBody>
      </p:sp>
      <p:sp>
        <p:nvSpPr>
          <p:cNvPr id="10" name="Text 8"/>
          <p:cNvSpPr/>
          <p:nvPr/>
        </p:nvSpPr>
        <p:spPr>
          <a:xfrm>
            <a:off x="3017520" y="5367528"/>
            <a:ext cx="2057400" cy="731520"/>
          </a:xfrm>
          <a:prstGeom prst="rect">
            <a:avLst/>
          </a:prstGeom>
          <a:noFill/>
          <a:ln/>
        </p:spPr>
        <p:txBody>
          <a:bodyPr wrap="square" lIns="0" tIns="0" rIns="0" bIns="0" rtlCol="0" anchor="ctr"/>
          <a:lstStyle/>
          <a:p>
            <a:pPr algn="ctr" indent="0" marL="0">
              <a:buNone/>
            </a:pPr>
            <a:r>
              <a:rPr lang="en-US" sz="1200" dirty="0">
                <a:solidFill>
                  <a:srgbClr val="66707F"/>
                </a:solidFill>
                <a:latin typeface="Calibri" pitchFamily="34" charset="0"/>
                <a:ea typeface="Calibri" pitchFamily="34" charset="-122"/>
                <a:cs typeface="Calibri" pitchFamily="34" charset="-120"/>
              </a:rPr>
              <a:t>GoPro clip</a:t>
            </a:r>
            <a:endParaRPr lang="en-US" sz="1200" dirty="0"/>
          </a:p>
          <a:p>
            <a:pPr algn="ctr" indent="0" marL="0">
              <a:buNone/>
            </a:pPr>
            <a:r>
              <a:rPr lang="en-US" sz="1200" dirty="0">
                <a:solidFill>
                  <a:srgbClr val="66707F"/>
                </a:solidFill>
                <a:latin typeface="Calibri" pitchFamily="34" charset="0"/>
                <a:ea typeface="Calibri" pitchFamily="34" charset="-122"/>
                <a:cs typeface="Calibri" pitchFamily="34" charset="-120"/>
              </a:rPr>
              <a:t>(raw)</a:t>
            </a:r>
            <a:endParaRPr lang="en-US" sz="1200" dirty="0"/>
          </a:p>
        </p:txBody>
      </p:sp>
      <p:sp>
        <p:nvSpPr>
          <p:cNvPr id="11" name="Shape 9"/>
          <p:cNvSpPr/>
          <p:nvPr/>
        </p:nvSpPr>
        <p:spPr>
          <a:xfrm>
            <a:off x="5852160" y="3019349"/>
            <a:ext cx="1417320" cy="2238451"/>
          </a:xfrm>
          <a:prstGeom prst="roundRect">
            <a:avLst>
              <a:gd name="adj" fmla="val 3226"/>
            </a:avLst>
          </a:prstGeom>
          <a:solidFill>
            <a:srgbClr val="16A34A"/>
          </a:solidFill>
          <a:ln/>
        </p:spPr>
      </p:sp>
      <p:sp>
        <p:nvSpPr>
          <p:cNvPr id="12" name="Text 10"/>
          <p:cNvSpPr/>
          <p:nvPr/>
        </p:nvSpPr>
        <p:spPr>
          <a:xfrm>
            <a:off x="5623560" y="2516429"/>
            <a:ext cx="1874520" cy="411480"/>
          </a:xfrm>
          <a:prstGeom prst="rect">
            <a:avLst/>
          </a:prstGeom>
          <a:noFill/>
          <a:ln/>
        </p:spPr>
        <p:txBody>
          <a:bodyPr wrap="square" lIns="0" tIns="0" rIns="0" bIns="0" rtlCol="0" anchor="ctr"/>
          <a:lstStyle/>
          <a:p>
            <a:pPr algn="ctr" indent="0" marL="0">
              <a:buNone/>
            </a:pPr>
            <a:r>
              <a:rPr lang="en-US" sz="2000" b="1" dirty="0">
                <a:solidFill>
                  <a:srgbClr val="0B1524"/>
                </a:solidFill>
                <a:latin typeface="Calibri" pitchFamily="34" charset="0"/>
                <a:ea typeface="Calibri" pitchFamily="34" charset="-122"/>
                <a:cs typeface="Calibri" pitchFamily="34" charset="-120"/>
              </a:rPr>
              <a:t>72%</a:t>
            </a:r>
            <a:endParaRPr lang="en-US" sz="2000" dirty="0"/>
          </a:p>
        </p:txBody>
      </p:sp>
      <p:sp>
        <p:nvSpPr>
          <p:cNvPr id="13" name="Text 11"/>
          <p:cNvSpPr/>
          <p:nvPr/>
        </p:nvSpPr>
        <p:spPr>
          <a:xfrm>
            <a:off x="5532120" y="5367528"/>
            <a:ext cx="2057400" cy="731520"/>
          </a:xfrm>
          <a:prstGeom prst="rect">
            <a:avLst/>
          </a:prstGeom>
          <a:noFill/>
          <a:ln/>
        </p:spPr>
        <p:txBody>
          <a:bodyPr wrap="square" lIns="0" tIns="0" rIns="0" bIns="0" rtlCol="0" anchor="ctr"/>
          <a:lstStyle/>
          <a:p>
            <a:pPr algn="ctr" indent="0" marL="0">
              <a:buNone/>
            </a:pPr>
            <a:r>
              <a:rPr lang="en-US" sz="1200" dirty="0">
                <a:solidFill>
                  <a:srgbClr val="66707F"/>
                </a:solidFill>
                <a:latin typeface="Calibri" pitchFamily="34" charset="0"/>
                <a:ea typeface="Calibri" pitchFamily="34" charset="-122"/>
                <a:cs typeface="Calibri" pitchFamily="34" charset="-120"/>
              </a:rPr>
              <a:t>After left-crop</a:t>
            </a:r>
            <a:endParaRPr lang="en-US" sz="1200" dirty="0"/>
          </a:p>
          <a:p>
            <a:pPr algn="ctr" indent="0" marL="0">
              <a:buNone/>
            </a:pPr>
            <a:r>
              <a:rPr lang="en-US" sz="1200" dirty="0">
                <a:solidFill>
                  <a:srgbClr val="66707F"/>
                </a:solidFill>
                <a:latin typeface="Calibri" pitchFamily="34" charset="0"/>
                <a:ea typeface="Calibri" pitchFamily="34" charset="-122"/>
                <a:cs typeface="Calibri" pitchFamily="34" charset="-120"/>
              </a:rPr>
              <a:t>+ fixes</a:t>
            </a:r>
            <a:endParaRPr lang="en-US" sz="1200" dirty="0"/>
          </a:p>
        </p:txBody>
      </p:sp>
      <p:sp>
        <p:nvSpPr>
          <p:cNvPr id="14" name="Shape 12"/>
          <p:cNvSpPr/>
          <p:nvPr/>
        </p:nvSpPr>
        <p:spPr>
          <a:xfrm>
            <a:off x="640080" y="5257800"/>
            <a:ext cx="6720840" cy="0"/>
          </a:xfrm>
          <a:prstGeom prst="line">
            <a:avLst/>
          </a:prstGeom>
          <a:noFill/>
          <a:ln w="12700">
            <a:solidFill>
              <a:srgbClr val="C9D3E0"/>
            </a:solidFill>
            <a:prstDash val="solid"/>
          </a:ln>
        </p:spPr>
      </p:sp>
      <p:sp>
        <p:nvSpPr>
          <p:cNvPr id="15" name="Shape 13"/>
          <p:cNvSpPr/>
          <p:nvPr/>
        </p:nvSpPr>
        <p:spPr>
          <a:xfrm>
            <a:off x="7635240" y="1828800"/>
            <a:ext cx="3977640" cy="3886200"/>
          </a:xfrm>
          <a:prstGeom prst="roundRect">
            <a:avLst>
              <a:gd name="adj" fmla="val 2118"/>
            </a:avLst>
          </a:prstGeom>
          <a:solidFill>
            <a:srgbClr val="0F1D33"/>
          </a:solidFill>
          <a:ln/>
          <a:effectLst>
            <a:outerShdw sx="100000" sy="100000" kx="0" ky="0" algn="bl" rotWithShape="0" blurRad="88900" dist="25400" dir="5400000">
              <a:srgbClr val="9fb0c8">
                <a:alpha val="28000"/>
              </a:srgbClr>
            </a:outerShdw>
          </a:effectLst>
        </p:spPr>
      </p:sp>
      <p:sp>
        <p:nvSpPr>
          <p:cNvPr id="16" name="Text 14"/>
          <p:cNvSpPr/>
          <p:nvPr/>
        </p:nvSpPr>
        <p:spPr>
          <a:xfrm>
            <a:off x="7882128" y="2057400"/>
            <a:ext cx="3566160" cy="365760"/>
          </a:xfrm>
          <a:prstGeom prst="rect">
            <a:avLst/>
          </a:prstGeom>
          <a:noFill/>
          <a:ln/>
        </p:spPr>
        <p:txBody>
          <a:bodyPr wrap="square" lIns="0" tIns="0" rIns="0" bIns="0" rtlCol="0" anchor="ctr"/>
          <a:lstStyle/>
          <a:p>
            <a:pPr indent="0" marL="0">
              <a:buNone/>
            </a:pPr>
            <a:r>
              <a:rPr lang="en-US" sz="1300" b="1" dirty="0">
                <a:solidFill>
                  <a:srgbClr val="CADCFC"/>
                </a:solidFill>
                <a:latin typeface="Calibri" pitchFamily="34" charset="0"/>
                <a:ea typeface="Calibri" pitchFamily="34" charset="-122"/>
                <a:cs typeface="Calibri" pitchFamily="34" charset="-120"/>
              </a:rPr>
              <a:t>What the numbers mean</a:t>
            </a:r>
            <a:endParaRPr lang="en-US" sz="1300" dirty="0"/>
          </a:p>
        </p:txBody>
      </p:sp>
      <p:sp>
        <p:nvSpPr>
          <p:cNvPr id="17" name="Text 15"/>
          <p:cNvSpPr/>
          <p:nvPr/>
        </p:nvSpPr>
        <p:spPr>
          <a:xfrm>
            <a:off x="7882128" y="2487168"/>
            <a:ext cx="3566160" cy="9144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At a low corner angle the ball is hidden behind players — the AI saw it almost never.</a:t>
            </a:r>
            <a:endParaRPr lang="en-US" sz="1300" dirty="0"/>
          </a:p>
        </p:txBody>
      </p:sp>
      <p:sp>
        <p:nvSpPr>
          <p:cNvPr id="18" name="Text 16"/>
          <p:cNvSpPr/>
          <p:nvPr/>
        </p:nvSpPr>
        <p:spPr>
          <a:xfrm>
            <a:off x="7882128" y="3429000"/>
            <a:ext cx="3566160" cy="1463040"/>
          </a:xfrm>
          <a:prstGeom prst="rect">
            <a:avLst/>
          </a:prstGeom>
          <a:noFill/>
          <a:ln/>
        </p:spPr>
        <p:txBody>
          <a:bodyPr wrap="square" lIns="0" tIns="0" rIns="0" bIns="0" rtlCol="0" anchor="ctr"/>
          <a:lstStyle/>
          <a:p>
            <a:pPr indent="0" marL="0">
              <a:buNone/>
            </a:pPr>
            <a:r>
              <a:rPr lang="en-US" sz="1300" dirty="0">
                <a:solidFill>
                  <a:srgbClr val="C7D5EC"/>
                </a:solidFill>
                <a:latin typeface="Calibri" pitchFamily="34" charset="0"/>
                <a:ea typeface="Calibri" pitchFamily="34" charset="-122"/>
                <a:cs typeface="Calibri" pitchFamily="34" charset="-120"/>
              </a:rPr>
              <a:t>A cleaner clip took it to 49%. Cropping the sideline and fixing the model pushed it to 72% — nearly 3 of every 4 frames.</a:t>
            </a:r>
            <a:endParaRPr lang="en-US" sz="1300" dirty="0"/>
          </a:p>
        </p:txBody>
      </p:sp>
      <p:sp>
        <p:nvSpPr>
          <p:cNvPr id="19" name="Text 17"/>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Camera height and angle matter more than the model — a high, central mount is the fix.</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294790" cy="310896"/>
          </a:xfrm>
          <a:prstGeom prst="roundRect">
            <a:avLst>
              <a:gd name="adj" fmla="val 20588"/>
            </a:avLst>
          </a:prstGeom>
          <a:solidFill>
            <a:srgbClr val="2F6BFF"/>
          </a:solidFill>
          <a:ln/>
        </p:spPr>
      </p:sp>
      <p:sp>
        <p:nvSpPr>
          <p:cNvPr id="3" name="Text 1"/>
          <p:cNvSpPr/>
          <p:nvPr/>
        </p:nvSpPr>
        <p:spPr>
          <a:xfrm>
            <a:off x="548640" y="457200"/>
            <a:ext cx="1294790"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WHAT CHANGED</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Three fixes that raised accuracy</a:t>
            </a:r>
            <a:endParaRPr lang="en-US" sz="3200" dirty="0"/>
          </a:p>
        </p:txBody>
      </p:sp>
      <p:sp>
        <p:nvSpPr>
          <p:cNvPr id="5" name="Shape 3"/>
          <p:cNvSpPr/>
          <p:nvPr/>
        </p:nvSpPr>
        <p:spPr>
          <a:xfrm>
            <a:off x="548640" y="1965960"/>
            <a:ext cx="3611880" cy="3200400"/>
          </a:xfrm>
          <a:prstGeom prst="roundRect">
            <a:avLst>
              <a:gd name="adj" fmla="val 2571"/>
            </a:avLst>
          </a:prstGeom>
          <a:solidFill>
            <a:srgbClr val="F4F7FB"/>
          </a:solidFill>
          <a:ln/>
          <a:effectLst>
            <a:outerShdw sx="100000" sy="100000" kx="0" ky="0" algn="bl" rotWithShape="0" blurRad="88900" dist="25400" dir="5400000">
              <a:srgbClr val="9fb0c8">
                <a:alpha val="28000"/>
              </a:srgbClr>
            </a:outerShdw>
          </a:effectLst>
        </p:spPr>
      </p:sp>
      <p:sp>
        <p:nvSpPr>
          <p:cNvPr id="6" name="Shape 4"/>
          <p:cNvSpPr/>
          <p:nvPr/>
        </p:nvSpPr>
        <p:spPr>
          <a:xfrm>
            <a:off x="868680" y="2286000"/>
            <a:ext cx="475488" cy="475488"/>
          </a:xfrm>
          <a:prstGeom prst="ellipse">
            <a:avLst/>
          </a:prstGeom>
          <a:solidFill>
            <a:srgbClr val="2F6BFF"/>
          </a:solidFill>
          <a:ln/>
        </p:spPr>
      </p:sp>
      <p:sp>
        <p:nvSpPr>
          <p:cNvPr id="7" name="Text 5"/>
          <p:cNvSpPr/>
          <p:nvPr/>
        </p:nvSpPr>
        <p:spPr>
          <a:xfrm>
            <a:off x="868680" y="228600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8" name="Text 6"/>
          <p:cNvSpPr/>
          <p:nvPr/>
        </p:nvSpPr>
        <p:spPr>
          <a:xfrm>
            <a:off x="841248" y="2926080"/>
            <a:ext cx="3063240" cy="64008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Cropped the sideline</a:t>
            </a:r>
            <a:endParaRPr lang="en-US" sz="1600" dirty="0"/>
          </a:p>
        </p:txBody>
      </p:sp>
      <p:sp>
        <p:nvSpPr>
          <p:cNvPr id="9" name="Text 7"/>
          <p:cNvSpPr/>
          <p:nvPr/>
        </p:nvSpPr>
        <p:spPr>
          <a:xfrm>
            <a:off x="841248" y="3611880"/>
            <a:ext cx="3108960" cy="146304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Cut the left edge (the fence net) out of frame so the follow-cam stops locking onto distractions instead of the ball.</a:t>
            </a:r>
            <a:endParaRPr lang="en-US" sz="1250" dirty="0"/>
          </a:p>
        </p:txBody>
      </p:sp>
      <p:sp>
        <p:nvSpPr>
          <p:cNvPr id="10" name="Shape 8"/>
          <p:cNvSpPr/>
          <p:nvPr/>
        </p:nvSpPr>
        <p:spPr>
          <a:xfrm>
            <a:off x="4315968" y="1965960"/>
            <a:ext cx="3611880" cy="3200400"/>
          </a:xfrm>
          <a:prstGeom prst="roundRect">
            <a:avLst>
              <a:gd name="adj" fmla="val 2571"/>
            </a:avLst>
          </a:prstGeom>
          <a:solidFill>
            <a:srgbClr val="F4F7FB"/>
          </a:solidFill>
          <a:ln/>
          <a:effectLst>
            <a:outerShdw sx="100000" sy="100000" kx="0" ky="0" algn="bl" rotWithShape="0" blurRad="88900" dist="25400" dir="5400000">
              <a:srgbClr val="9fb0c8">
                <a:alpha val="28000"/>
              </a:srgbClr>
            </a:outerShdw>
          </a:effectLst>
        </p:spPr>
      </p:sp>
      <p:sp>
        <p:nvSpPr>
          <p:cNvPr id="11" name="Shape 9"/>
          <p:cNvSpPr/>
          <p:nvPr/>
        </p:nvSpPr>
        <p:spPr>
          <a:xfrm>
            <a:off x="4636008" y="2286000"/>
            <a:ext cx="475488" cy="475488"/>
          </a:xfrm>
          <a:prstGeom prst="ellipse">
            <a:avLst/>
          </a:prstGeom>
          <a:solidFill>
            <a:srgbClr val="2F6BFF"/>
          </a:solidFill>
          <a:ln/>
        </p:spPr>
      </p:sp>
      <p:sp>
        <p:nvSpPr>
          <p:cNvPr id="12" name="Text 10"/>
          <p:cNvSpPr/>
          <p:nvPr/>
        </p:nvSpPr>
        <p:spPr>
          <a:xfrm>
            <a:off x="4636008" y="228600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Text 11"/>
          <p:cNvSpPr/>
          <p:nvPr/>
        </p:nvSpPr>
        <p:spPr>
          <a:xfrm>
            <a:off x="4608576" y="2926080"/>
            <a:ext cx="3063240" cy="64008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Fixed the model</a:t>
            </a:r>
            <a:endParaRPr lang="en-US" sz="1600" dirty="0"/>
          </a:p>
        </p:txBody>
      </p:sp>
      <p:sp>
        <p:nvSpPr>
          <p:cNvPr id="14" name="Text 12"/>
          <p:cNvSpPr/>
          <p:nvPr/>
        </p:nvSpPr>
        <p:spPr>
          <a:xfrm>
            <a:off x="4608576" y="3611880"/>
            <a:ext cx="3108960" cy="146304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Stopped it counting "baseball bat" and "baseball glove" as a ball — a real source of false hits.</a:t>
            </a:r>
            <a:endParaRPr lang="en-US" sz="1250" dirty="0"/>
          </a:p>
        </p:txBody>
      </p:sp>
      <p:sp>
        <p:nvSpPr>
          <p:cNvPr id="15" name="Shape 13"/>
          <p:cNvSpPr/>
          <p:nvPr/>
        </p:nvSpPr>
        <p:spPr>
          <a:xfrm>
            <a:off x="8083296" y="1965960"/>
            <a:ext cx="3611880" cy="3200400"/>
          </a:xfrm>
          <a:prstGeom prst="roundRect">
            <a:avLst>
              <a:gd name="adj" fmla="val 2571"/>
            </a:avLst>
          </a:prstGeom>
          <a:solidFill>
            <a:srgbClr val="F4F7FB"/>
          </a:solidFill>
          <a:ln/>
          <a:effectLst>
            <a:outerShdw sx="100000" sy="100000" kx="0" ky="0" algn="bl" rotWithShape="0" blurRad="88900" dist="25400" dir="5400000">
              <a:srgbClr val="9fb0c8">
                <a:alpha val="28000"/>
              </a:srgbClr>
            </a:outerShdw>
          </a:effectLst>
        </p:spPr>
      </p:sp>
      <p:sp>
        <p:nvSpPr>
          <p:cNvPr id="16" name="Shape 14"/>
          <p:cNvSpPr/>
          <p:nvPr/>
        </p:nvSpPr>
        <p:spPr>
          <a:xfrm>
            <a:off x="8403336" y="2286000"/>
            <a:ext cx="475488" cy="475488"/>
          </a:xfrm>
          <a:prstGeom prst="ellipse">
            <a:avLst/>
          </a:prstGeom>
          <a:solidFill>
            <a:srgbClr val="2F6BFF"/>
          </a:solidFill>
          <a:ln/>
        </p:spPr>
      </p:sp>
      <p:sp>
        <p:nvSpPr>
          <p:cNvPr id="17" name="Text 15"/>
          <p:cNvSpPr/>
          <p:nvPr/>
        </p:nvSpPr>
        <p:spPr>
          <a:xfrm>
            <a:off x="8403336" y="228600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8" name="Text 16"/>
          <p:cNvSpPr/>
          <p:nvPr/>
        </p:nvSpPr>
        <p:spPr>
          <a:xfrm>
            <a:off x="8375904" y="2926080"/>
            <a:ext cx="3063240" cy="64008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Ignore anything still</a:t>
            </a:r>
            <a:endParaRPr lang="en-US" sz="1600" dirty="0"/>
          </a:p>
        </p:txBody>
      </p:sp>
      <p:sp>
        <p:nvSpPr>
          <p:cNvPr id="19" name="Text 17"/>
          <p:cNvSpPr/>
          <p:nvPr/>
        </p:nvSpPr>
        <p:spPr>
          <a:xfrm>
            <a:off x="8375904" y="3611880"/>
            <a:ext cx="3108960" cy="146304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If a spot does not move for a few seconds it is not the ball (a cone, a bag, a light) and is dropped.</a:t>
            </a:r>
            <a:endParaRPr lang="en-US" sz="1250" dirty="0"/>
          </a:p>
        </p:txBody>
      </p:sp>
      <p:sp>
        <p:nvSpPr>
          <p:cNvPr id="20" name="Text 18"/>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Same footage, +23 points — before spending anything on new hardware.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143000" cy="310896"/>
          </a:xfrm>
          <a:prstGeom prst="roundRect">
            <a:avLst>
              <a:gd name="adj" fmla="val 20588"/>
            </a:avLst>
          </a:prstGeom>
          <a:solidFill>
            <a:srgbClr val="16A34A"/>
          </a:solidFill>
          <a:ln/>
        </p:spPr>
      </p:sp>
      <p:sp>
        <p:nvSpPr>
          <p:cNvPr id="3" name="Text 1"/>
          <p:cNvSpPr/>
          <p:nvPr/>
        </p:nvSpPr>
        <p:spPr>
          <a:xfrm>
            <a:off x="548640" y="457200"/>
            <a:ext cx="1143000"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THE BUTTON</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It is just a button — here is the chain</a:t>
            </a:r>
            <a:endParaRPr lang="en-US" sz="3200" dirty="0"/>
          </a:p>
        </p:txBody>
      </p:sp>
      <p:sp>
        <p:nvSpPr>
          <p:cNvPr id="5" name="Shape 3"/>
          <p:cNvSpPr/>
          <p:nvPr/>
        </p:nvSpPr>
        <p:spPr>
          <a:xfrm>
            <a:off x="548640" y="2194560"/>
            <a:ext cx="2542032" cy="2286000"/>
          </a:xfrm>
          <a:prstGeom prst="roundRect">
            <a:avLst>
              <a:gd name="adj" fmla="val 3600"/>
            </a:avLst>
          </a:prstGeom>
          <a:solidFill>
            <a:srgbClr val="FFFFFF"/>
          </a:solidFill>
          <a:ln/>
          <a:effectLst>
            <a:outerShdw sx="100000" sy="100000" kx="0" ky="0" algn="bl" rotWithShape="0" blurRad="88900" dist="25400" dir="5400000">
              <a:srgbClr val="9fb0c8">
                <a:alpha val="28000"/>
              </a:srgbClr>
            </a:outerShdw>
          </a:effectLst>
        </p:spPr>
      </p:sp>
      <p:sp>
        <p:nvSpPr>
          <p:cNvPr id="6" name="Shape 4"/>
          <p:cNvSpPr/>
          <p:nvPr/>
        </p:nvSpPr>
        <p:spPr>
          <a:xfrm>
            <a:off x="804672" y="2450592"/>
            <a:ext cx="457200" cy="457200"/>
          </a:xfrm>
          <a:prstGeom prst="ellipse">
            <a:avLst/>
          </a:prstGeom>
          <a:solidFill>
            <a:srgbClr val="2F6BFF"/>
          </a:solidFill>
          <a:ln/>
        </p:spPr>
      </p:sp>
      <p:sp>
        <p:nvSpPr>
          <p:cNvPr id="7" name="Text 5"/>
          <p:cNvSpPr/>
          <p:nvPr/>
        </p:nvSpPr>
        <p:spPr>
          <a:xfrm>
            <a:off x="804672" y="245059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8" name="Text 6"/>
          <p:cNvSpPr/>
          <p:nvPr/>
        </p:nvSpPr>
        <p:spPr>
          <a:xfrm>
            <a:off x="768096" y="3063240"/>
            <a:ext cx="2176272" cy="64008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Player presses</a:t>
            </a:r>
            <a:endParaRPr lang="en-US" sz="1450" dirty="0"/>
          </a:p>
        </p:txBody>
      </p:sp>
      <p:sp>
        <p:nvSpPr>
          <p:cNvPr id="9" name="Text 7"/>
          <p:cNvSpPr/>
          <p:nvPr/>
        </p:nvSpPr>
        <p:spPr>
          <a:xfrm>
            <a:off x="768096" y="3703320"/>
            <a:ext cx="2176272" cy="73152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A weatherproof button by the goal.</a:t>
            </a:r>
            <a:endParaRPr lang="en-US" sz="1200" dirty="0"/>
          </a:p>
        </p:txBody>
      </p:sp>
      <p:sp>
        <p:nvSpPr>
          <p:cNvPr id="10" name="Text 8"/>
          <p:cNvSpPr/>
          <p:nvPr/>
        </p:nvSpPr>
        <p:spPr>
          <a:xfrm>
            <a:off x="3072384" y="3063240"/>
            <a:ext cx="457200" cy="457200"/>
          </a:xfrm>
          <a:prstGeom prst="rect">
            <a:avLst/>
          </a:prstGeom>
          <a:noFill/>
          <a:ln/>
        </p:spPr>
        <p:txBody>
          <a:bodyPr wrap="square" lIns="0" tIns="0" rIns="0" bIns="0" rtlCol="0" anchor="ctr"/>
          <a:lstStyle/>
          <a:p>
            <a:pPr algn="ctr" indent="0" marL="0">
              <a:buNone/>
            </a:pPr>
            <a:r>
              <a:rPr lang="en-US" sz="2200" b="1" dirty="0">
                <a:solidFill>
                  <a:srgbClr val="9DB0C8"/>
                </a:solidFill>
                <a:latin typeface="Calibri" pitchFamily="34" charset="0"/>
                <a:ea typeface="Calibri" pitchFamily="34" charset="-122"/>
                <a:cs typeface="Calibri" pitchFamily="34" charset="-120"/>
              </a:rPr>
              <a:t>→</a:t>
            </a:r>
            <a:endParaRPr lang="en-US" sz="2200" dirty="0"/>
          </a:p>
        </p:txBody>
      </p:sp>
      <p:sp>
        <p:nvSpPr>
          <p:cNvPr id="11" name="Shape 9"/>
          <p:cNvSpPr/>
          <p:nvPr/>
        </p:nvSpPr>
        <p:spPr>
          <a:xfrm>
            <a:off x="3346704" y="2194560"/>
            <a:ext cx="2542032" cy="2286000"/>
          </a:xfrm>
          <a:prstGeom prst="roundRect">
            <a:avLst>
              <a:gd name="adj" fmla="val 3600"/>
            </a:avLst>
          </a:prstGeom>
          <a:solidFill>
            <a:srgbClr val="FFFFFF"/>
          </a:solidFill>
          <a:ln/>
          <a:effectLst>
            <a:outerShdw sx="100000" sy="100000" kx="0" ky="0" algn="bl" rotWithShape="0" blurRad="88900" dist="25400" dir="5400000">
              <a:srgbClr val="9fb0c8">
                <a:alpha val="28000"/>
              </a:srgbClr>
            </a:outerShdw>
          </a:effectLst>
        </p:spPr>
      </p:sp>
      <p:sp>
        <p:nvSpPr>
          <p:cNvPr id="12" name="Shape 10"/>
          <p:cNvSpPr/>
          <p:nvPr/>
        </p:nvSpPr>
        <p:spPr>
          <a:xfrm>
            <a:off x="3602736" y="2450592"/>
            <a:ext cx="457200" cy="457200"/>
          </a:xfrm>
          <a:prstGeom prst="ellipse">
            <a:avLst/>
          </a:prstGeom>
          <a:solidFill>
            <a:srgbClr val="2F6BFF"/>
          </a:solidFill>
          <a:ln/>
        </p:spPr>
      </p:sp>
      <p:sp>
        <p:nvSpPr>
          <p:cNvPr id="13" name="Text 11"/>
          <p:cNvSpPr/>
          <p:nvPr/>
        </p:nvSpPr>
        <p:spPr>
          <a:xfrm>
            <a:off x="3602736" y="245059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4" name="Text 12"/>
          <p:cNvSpPr/>
          <p:nvPr/>
        </p:nvSpPr>
        <p:spPr>
          <a:xfrm>
            <a:off x="3566160" y="3063240"/>
            <a:ext cx="2176272" cy="64008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Signal to the mini-PC</a:t>
            </a:r>
            <a:endParaRPr lang="en-US" sz="1450" dirty="0"/>
          </a:p>
        </p:txBody>
      </p:sp>
      <p:sp>
        <p:nvSpPr>
          <p:cNvPr id="15" name="Text 13"/>
          <p:cNvSpPr/>
          <p:nvPr/>
        </p:nvSpPr>
        <p:spPr>
          <a:xfrm>
            <a:off x="3566160" y="3703320"/>
            <a:ext cx="2176272" cy="73152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Over a cable, Wi-Fi, or a radio receiver.</a:t>
            </a:r>
            <a:endParaRPr lang="en-US" sz="1200" dirty="0"/>
          </a:p>
        </p:txBody>
      </p:sp>
      <p:sp>
        <p:nvSpPr>
          <p:cNvPr id="16" name="Text 14"/>
          <p:cNvSpPr/>
          <p:nvPr/>
        </p:nvSpPr>
        <p:spPr>
          <a:xfrm>
            <a:off x="5870448" y="3063240"/>
            <a:ext cx="457200" cy="457200"/>
          </a:xfrm>
          <a:prstGeom prst="rect">
            <a:avLst/>
          </a:prstGeom>
          <a:noFill/>
          <a:ln/>
        </p:spPr>
        <p:txBody>
          <a:bodyPr wrap="square" lIns="0" tIns="0" rIns="0" bIns="0" rtlCol="0" anchor="ctr"/>
          <a:lstStyle/>
          <a:p>
            <a:pPr algn="ctr" indent="0" marL="0">
              <a:buNone/>
            </a:pPr>
            <a:r>
              <a:rPr lang="en-US" sz="2200" b="1" dirty="0">
                <a:solidFill>
                  <a:srgbClr val="9DB0C8"/>
                </a:solidFill>
                <a:latin typeface="Calibri" pitchFamily="34" charset="0"/>
                <a:ea typeface="Calibri" pitchFamily="34" charset="-122"/>
                <a:cs typeface="Calibri" pitchFamily="34" charset="-120"/>
              </a:rPr>
              <a:t>→</a:t>
            </a:r>
            <a:endParaRPr lang="en-US" sz="2200" dirty="0"/>
          </a:p>
        </p:txBody>
      </p:sp>
      <p:sp>
        <p:nvSpPr>
          <p:cNvPr id="17" name="Shape 15"/>
          <p:cNvSpPr/>
          <p:nvPr/>
        </p:nvSpPr>
        <p:spPr>
          <a:xfrm>
            <a:off x="6144768" y="2194560"/>
            <a:ext cx="2542032" cy="2286000"/>
          </a:xfrm>
          <a:prstGeom prst="roundRect">
            <a:avLst>
              <a:gd name="adj" fmla="val 3600"/>
            </a:avLst>
          </a:prstGeom>
          <a:solidFill>
            <a:srgbClr val="FFFFFF"/>
          </a:solidFill>
          <a:ln/>
          <a:effectLst>
            <a:outerShdw sx="100000" sy="100000" kx="0" ky="0" algn="bl" rotWithShape="0" blurRad="88900" dist="25400" dir="5400000">
              <a:srgbClr val="9fb0c8">
                <a:alpha val="28000"/>
              </a:srgbClr>
            </a:outerShdw>
          </a:effectLst>
        </p:spPr>
      </p:sp>
      <p:sp>
        <p:nvSpPr>
          <p:cNvPr id="18" name="Shape 16"/>
          <p:cNvSpPr/>
          <p:nvPr/>
        </p:nvSpPr>
        <p:spPr>
          <a:xfrm>
            <a:off x="6400800" y="2450592"/>
            <a:ext cx="457200" cy="457200"/>
          </a:xfrm>
          <a:prstGeom prst="ellipse">
            <a:avLst/>
          </a:prstGeom>
          <a:solidFill>
            <a:srgbClr val="16A34A"/>
          </a:solidFill>
          <a:ln/>
        </p:spPr>
      </p:sp>
      <p:sp>
        <p:nvSpPr>
          <p:cNvPr id="19" name="Text 17"/>
          <p:cNvSpPr/>
          <p:nvPr/>
        </p:nvSpPr>
        <p:spPr>
          <a:xfrm>
            <a:off x="6400800" y="245059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0" name="Text 18"/>
          <p:cNvSpPr/>
          <p:nvPr/>
        </p:nvSpPr>
        <p:spPr>
          <a:xfrm>
            <a:off x="6364224" y="3063240"/>
            <a:ext cx="2176272" cy="64008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App saves 30s</a:t>
            </a:r>
            <a:endParaRPr lang="en-US" sz="1450" dirty="0"/>
          </a:p>
        </p:txBody>
      </p:sp>
      <p:sp>
        <p:nvSpPr>
          <p:cNvPr id="21" name="Text 19"/>
          <p:cNvSpPr/>
          <p:nvPr/>
        </p:nvSpPr>
        <p:spPr>
          <a:xfrm>
            <a:off x="6364224" y="3703320"/>
            <a:ext cx="2176272" cy="73152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It cuts the last 30 seconds from the buffer.</a:t>
            </a:r>
            <a:endParaRPr lang="en-US" sz="1200" dirty="0"/>
          </a:p>
        </p:txBody>
      </p:sp>
      <p:sp>
        <p:nvSpPr>
          <p:cNvPr id="22" name="Text 20"/>
          <p:cNvSpPr/>
          <p:nvPr/>
        </p:nvSpPr>
        <p:spPr>
          <a:xfrm>
            <a:off x="8668512" y="3063240"/>
            <a:ext cx="457200" cy="457200"/>
          </a:xfrm>
          <a:prstGeom prst="rect">
            <a:avLst/>
          </a:prstGeom>
          <a:noFill/>
          <a:ln/>
        </p:spPr>
        <p:txBody>
          <a:bodyPr wrap="square" lIns="0" tIns="0" rIns="0" bIns="0" rtlCol="0" anchor="ctr"/>
          <a:lstStyle/>
          <a:p>
            <a:pPr algn="ctr" indent="0" marL="0">
              <a:buNone/>
            </a:pPr>
            <a:r>
              <a:rPr lang="en-US" sz="2200" b="1" dirty="0">
                <a:solidFill>
                  <a:srgbClr val="9DB0C8"/>
                </a:solidFill>
                <a:latin typeface="Calibri" pitchFamily="34" charset="0"/>
                <a:ea typeface="Calibri" pitchFamily="34" charset="-122"/>
                <a:cs typeface="Calibri" pitchFamily="34" charset="-120"/>
              </a:rPr>
              <a:t>→</a:t>
            </a:r>
            <a:endParaRPr lang="en-US" sz="2200" dirty="0"/>
          </a:p>
        </p:txBody>
      </p:sp>
      <p:sp>
        <p:nvSpPr>
          <p:cNvPr id="23" name="Shape 21"/>
          <p:cNvSpPr/>
          <p:nvPr/>
        </p:nvSpPr>
        <p:spPr>
          <a:xfrm>
            <a:off x="8942832" y="2194560"/>
            <a:ext cx="2542032" cy="2286000"/>
          </a:xfrm>
          <a:prstGeom prst="roundRect">
            <a:avLst>
              <a:gd name="adj" fmla="val 3600"/>
            </a:avLst>
          </a:prstGeom>
          <a:solidFill>
            <a:srgbClr val="FFFFFF"/>
          </a:solidFill>
          <a:ln/>
          <a:effectLst>
            <a:outerShdw sx="100000" sy="100000" kx="0" ky="0" algn="bl" rotWithShape="0" blurRad="88900" dist="25400" dir="5400000">
              <a:srgbClr val="9fb0c8">
                <a:alpha val="28000"/>
              </a:srgbClr>
            </a:outerShdw>
          </a:effectLst>
        </p:spPr>
      </p:sp>
      <p:sp>
        <p:nvSpPr>
          <p:cNvPr id="24" name="Shape 22"/>
          <p:cNvSpPr/>
          <p:nvPr/>
        </p:nvSpPr>
        <p:spPr>
          <a:xfrm>
            <a:off x="9198864" y="2450592"/>
            <a:ext cx="457200" cy="457200"/>
          </a:xfrm>
          <a:prstGeom prst="ellipse">
            <a:avLst/>
          </a:prstGeom>
          <a:solidFill>
            <a:srgbClr val="16A34A"/>
          </a:solidFill>
          <a:ln/>
        </p:spPr>
      </p:sp>
      <p:sp>
        <p:nvSpPr>
          <p:cNvPr id="25" name="Text 23"/>
          <p:cNvSpPr/>
          <p:nvPr/>
        </p:nvSpPr>
        <p:spPr>
          <a:xfrm>
            <a:off x="9198864" y="245059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6" name="Text 24"/>
          <p:cNvSpPr/>
          <p:nvPr/>
        </p:nvSpPr>
        <p:spPr>
          <a:xfrm>
            <a:off x="9162288" y="3063240"/>
            <a:ext cx="2176272" cy="64008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Clip on the phone</a:t>
            </a:r>
            <a:endParaRPr lang="en-US" sz="1450" dirty="0"/>
          </a:p>
        </p:txBody>
      </p:sp>
      <p:sp>
        <p:nvSpPr>
          <p:cNvPr id="27" name="Text 25"/>
          <p:cNvSpPr/>
          <p:nvPr/>
        </p:nvSpPr>
        <p:spPr>
          <a:xfrm>
            <a:off x="9162288" y="3703320"/>
            <a:ext cx="2176272" cy="73152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Plays in seconds, with a share link.</a:t>
            </a:r>
            <a:endParaRPr lang="en-US" sz="1200" dirty="0"/>
          </a:p>
        </p:txBody>
      </p:sp>
      <p:sp>
        <p:nvSpPr>
          <p:cNvPr id="28" name="Text 26"/>
          <p:cNvSpPr/>
          <p:nvPr/>
        </p:nvSpPr>
        <p:spPr>
          <a:xfrm>
            <a:off x="548640" y="4937760"/>
            <a:ext cx="11091672" cy="457200"/>
          </a:xfrm>
          <a:prstGeom prst="rect">
            <a:avLst/>
          </a:prstGeom>
          <a:noFill/>
          <a:ln/>
        </p:spPr>
        <p:txBody>
          <a:bodyPr wrap="square" lIns="0" tIns="0" rIns="0" bIns="0" rtlCol="0" anchor="ctr"/>
          <a:lstStyle/>
          <a:p>
            <a:pPr indent="0" marL="0">
              <a:buNone/>
            </a:pPr>
            <a:r>
              <a:rPr lang="en-US" sz="1400" b="1" dirty="0">
                <a:solidFill>
                  <a:srgbClr val="0B1524"/>
                </a:solidFill>
                <a:latin typeface="Calibri" pitchFamily="34" charset="0"/>
                <a:ea typeface="Calibri" pitchFamily="34" charset="-122"/>
                <a:cs typeface="Calibri" pitchFamily="34" charset="-120"/>
              </a:rPr>
              <a:t>The button has no camera and no screen. The camera you already have does the filming.</a:t>
            </a:r>
            <a:endParaRPr lang="en-US" sz="1400" dirty="0"/>
          </a:p>
        </p:txBody>
      </p:sp>
      <p:sp>
        <p:nvSpPr>
          <p:cNvPr id="29" name="Text 27"/>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A small trigger script (written and saved) turns the press into a saved clip.</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915314" cy="310896"/>
          </a:xfrm>
          <a:prstGeom prst="roundRect">
            <a:avLst>
              <a:gd name="adj" fmla="val 20588"/>
            </a:avLst>
          </a:prstGeom>
          <a:solidFill>
            <a:srgbClr val="2F6BFF"/>
          </a:solidFill>
          <a:ln/>
        </p:spPr>
      </p:sp>
      <p:sp>
        <p:nvSpPr>
          <p:cNvPr id="3" name="Text 1"/>
          <p:cNvSpPr/>
          <p:nvPr/>
        </p:nvSpPr>
        <p:spPr>
          <a:xfrm>
            <a:off x="548640" y="457200"/>
            <a:ext cx="915314"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OPTIONS</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Four ways to trigger a clip</a:t>
            </a:r>
            <a:endParaRPr lang="en-US" sz="3200" dirty="0"/>
          </a:p>
        </p:txBody>
      </p:sp>
      <p:sp>
        <p:nvSpPr>
          <p:cNvPr id="5" name="Shape 3"/>
          <p:cNvSpPr/>
          <p:nvPr/>
        </p:nvSpPr>
        <p:spPr>
          <a:xfrm>
            <a:off x="548640" y="1920240"/>
            <a:ext cx="2679192" cy="370332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6" name="Shape 4"/>
          <p:cNvSpPr/>
          <p:nvPr/>
        </p:nvSpPr>
        <p:spPr>
          <a:xfrm>
            <a:off x="548640" y="1920240"/>
            <a:ext cx="2679192" cy="109728"/>
          </a:xfrm>
          <a:prstGeom prst="rect">
            <a:avLst/>
          </a:prstGeom>
          <a:solidFill>
            <a:srgbClr val="16A34A"/>
          </a:solidFill>
          <a:ln/>
        </p:spPr>
      </p:sp>
      <p:sp>
        <p:nvSpPr>
          <p:cNvPr id="7" name="Text 5"/>
          <p:cNvSpPr/>
          <p:nvPr/>
        </p:nvSpPr>
        <p:spPr>
          <a:xfrm>
            <a:off x="786384" y="2304288"/>
            <a:ext cx="2267712" cy="822960"/>
          </a:xfrm>
          <a:prstGeom prst="rect">
            <a:avLst/>
          </a:prstGeom>
          <a:noFill/>
          <a:ln/>
        </p:spPr>
        <p:txBody>
          <a:bodyPr wrap="square" lIns="0" tIns="0" rIns="0" bIns="0" rtlCol="0" anchor="t"/>
          <a:lstStyle/>
          <a:p>
            <a:pPr indent="0" marL="0">
              <a:buNone/>
            </a:pPr>
            <a:r>
              <a:rPr lang="en-US" sz="1550" b="1" dirty="0">
                <a:solidFill>
                  <a:srgbClr val="0B1524"/>
                </a:solidFill>
                <a:latin typeface="Calibri" pitchFamily="34" charset="0"/>
                <a:ea typeface="Calibri" pitchFamily="34" charset="-122"/>
                <a:cs typeface="Calibri" pitchFamily="34" charset="-120"/>
              </a:rPr>
              <a:t>RF doorbell button</a:t>
            </a:r>
            <a:endParaRPr lang="en-US" sz="1550" dirty="0"/>
          </a:p>
        </p:txBody>
      </p:sp>
      <p:sp>
        <p:nvSpPr>
          <p:cNvPr id="8" name="Text 6"/>
          <p:cNvSpPr/>
          <p:nvPr/>
        </p:nvSpPr>
        <p:spPr>
          <a:xfrm>
            <a:off x="786384" y="3291840"/>
            <a:ext cx="2267712" cy="1554480"/>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Weatherproof radio button + one USB receiver. Cheapest, long range.</a:t>
            </a:r>
            <a:endParaRPr lang="en-US" sz="1200" dirty="0"/>
          </a:p>
        </p:txBody>
      </p:sp>
      <p:sp>
        <p:nvSpPr>
          <p:cNvPr id="9" name="Text 7"/>
          <p:cNvSpPr/>
          <p:nvPr/>
        </p:nvSpPr>
        <p:spPr>
          <a:xfrm>
            <a:off x="786384" y="5074920"/>
            <a:ext cx="2267712" cy="365760"/>
          </a:xfrm>
          <a:prstGeom prst="rect">
            <a:avLst/>
          </a:prstGeom>
          <a:noFill/>
          <a:ln/>
        </p:spPr>
        <p:txBody>
          <a:bodyPr wrap="square" lIns="0" tIns="0" rIns="0" bIns="0" rtlCol="0" anchor="ctr"/>
          <a:lstStyle/>
          <a:p>
            <a:pPr indent="0" marL="0">
              <a:buNone/>
            </a:pPr>
            <a:r>
              <a:rPr lang="en-US" sz="1250" b="1" dirty="0">
                <a:solidFill>
                  <a:srgbClr val="16A34A"/>
                </a:solidFill>
                <a:latin typeface="Calibri" pitchFamily="34" charset="0"/>
                <a:ea typeface="Calibri" pitchFamily="34" charset="-122"/>
                <a:cs typeface="Calibri" pitchFamily="34" charset="-120"/>
              </a:rPr>
              <a:t>~90–160 SAR / 2</a:t>
            </a:r>
            <a:endParaRPr lang="en-US" sz="1250" dirty="0"/>
          </a:p>
        </p:txBody>
      </p:sp>
      <p:sp>
        <p:nvSpPr>
          <p:cNvPr id="10" name="Shape 8"/>
          <p:cNvSpPr/>
          <p:nvPr/>
        </p:nvSpPr>
        <p:spPr>
          <a:xfrm>
            <a:off x="3364992" y="1920240"/>
            <a:ext cx="2679192" cy="370332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11" name="Shape 9"/>
          <p:cNvSpPr/>
          <p:nvPr/>
        </p:nvSpPr>
        <p:spPr>
          <a:xfrm>
            <a:off x="3364992" y="1920240"/>
            <a:ext cx="2679192" cy="109728"/>
          </a:xfrm>
          <a:prstGeom prst="rect">
            <a:avLst/>
          </a:prstGeom>
          <a:solidFill>
            <a:srgbClr val="2F6BFF"/>
          </a:solidFill>
          <a:ln/>
        </p:spPr>
      </p:sp>
      <p:sp>
        <p:nvSpPr>
          <p:cNvPr id="12" name="Text 10"/>
          <p:cNvSpPr/>
          <p:nvPr/>
        </p:nvSpPr>
        <p:spPr>
          <a:xfrm>
            <a:off x="3602736" y="2304288"/>
            <a:ext cx="2267712" cy="822960"/>
          </a:xfrm>
          <a:prstGeom prst="rect">
            <a:avLst/>
          </a:prstGeom>
          <a:noFill/>
          <a:ln/>
        </p:spPr>
        <p:txBody>
          <a:bodyPr wrap="square" lIns="0" tIns="0" rIns="0" bIns="0" rtlCol="0" anchor="t"/>
          <a:lstStyle/>
          <a:p>
            <a:pPr indent="0" marL="0">
              <a:buNone/>
            </a:pPr>
            <a:r>
              <a:rPr lang="en-US" sz="1550" b="1" dirty="0">
                <a:solidFill>
                  <a:srgbClr val="0B1524"/>
                </a:solidFill>
                <a:latin typeface="Calibri" pitchFamily="34" charset="0"/>
                <a:ea typeface="Calibri" pitchFamily="34" charset="-122"/>
                <a:cs typeface="Calibri" pitchFamily="34" charset="-120"/>
              </a:rPr>
              <a:t>Wi-Fi button (Shelly)</a:t>
            </a:r>
            <a:endParaRPr lang="en-US" sz="1550" dirty="0"/>
          </a:p>
        </p:txBody>
      </p:sp>
      <p:sp>
        <p:nvSpPr>
          <p:cNvPr id="13" name="Text 11"/>
          <p:cNvSpPr/>
          <p:nvPr/>
        </p:nvSpPr>
        <p:spPr>
          <a:xfrm>
            <a:off x="3602736" y="3291840"/>
            <a:ext cx="2267712" cy="1554480"/>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Sends the request straight to the app over Wi-Fi. Clean, no receiver.</a:t>
            </a:r>
            <a:endParaRPr lang="en-US" sz="1200" dirty="0"/>
          </a:p>
        </p:txBody>
      </p:sp>
      <p:sp>
        <p:nvSpPr>
          <p:cNvPr id="14" name="Text 12"/>
          <p:cNvSpPr/>
          <p:nvPr/>
        </p:nvSpPr>
        <p:spPr>
          <a:xfrm>
            <a:off x="3602736" y="5074920"/>
            <a:ext cx="2267712" cy="365760"/>
          </a:xfrm>
          <a:prstGeom prst="rect">
            <a:avLst/>
          </a:prstGeom>
          <a:noFill/>
          <a:ln/>
        </p:spPr>
        <p:txBody>
          <a:bodyPr wrap="square" lIns="0" tIns="0" rIns="0" bIns="0" rtlCol="0" anchor="ctr"/>
          <a:lstStyle/>
          <a:p>
            <a:pPr indent="0" marL="0">
              <a:buNone/>
            </a:pPr>
            <a:r>
              <a:rPr lang="en-US" sz="1250" b="1" dirty="0">
                <a:solidFill>
                  <a:srgbClr val="2F6BFF"/>
                </a:solidFill>
                <a:latin typeface="Calibri" pitchFamily="34" charset="0"/>
                <a:ea typeface="Calibri" pitchFamily="34" charset="-122"/>
                <a:cs typeface="Calibri" pitchFamily="34" charset="-120"/>
              </a:rPr>
              <a:t>~190–240 SAR / 2</a:t>
            </a:r>
            <a:endParaRPr lang="en-US" sz="1250" dirty="0"/>
          </a:p>
        </p:txBody>
      </p:sp>
      <p:sp>
        <p:nvSpPr>
          <p:cNvPr id="15" name="Shape 13"/>
          <p:cNvSpPr/>
          <p:nvPr/>
        </p:nvSpPr>
        <p:spPr>
          <a:xfrm>
            <a:off x="6181344" y="1920240"/>
            <a:ext cx="2679192" cy="370332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16" name="Shape 14"/>
          <p:cNvSpPr/>
          <p:nvPr/>
        </p:nvSpPr>
        <p:spPr>
          <a:xfrm>
            <a:off x="6181344" y="1920240"/>
            <a:ext cx="2679192" cy="109728"/>
          </a:xfrm>
          <a:prstGeom prst="rect">
            <a:avLst/>
          </a:prstGeom>
          <a:solidFill>
            <a:srgbClr val="2F6BFF"/>
          </a:solidFill>
          <a:ln/>
        </p:spPr>
      </p:sp>
      <p:sp>
        <p:nvSpPr>
          <p:cNvPr id="17" name="Text 15"/>
          <p:cNvSpPr/>
          <p:nvPr/>
        </p:nvSpPr>
        <p:spPr>
          <a:xfrm>
            <a:off x="6419088" y="2304288"/>
            <a:ext cx="2267712" cy="822960"/>
          </a:xfrm>
          <a:prstGeom prst="rect">
            <a:avLst/>
          </a:prstGeom>
          <a:noFill/>
          <a:ln/>
        </p:spPr>
        <p:txBody>
          <a:bodyPr wrap="square" lIns="0" tIns="0" rIns="0" bIns="0" rtlCol="0" anchor="t"/>
          <a:lstStyle/>
          <a:p>
            <a:pPr indent="0" marL="0">
              <a:buNone/>
            </a:pPr>
            <a:r>
              <a:rPr lang="en-US" sz="1550" b="1" dirty="0">
                <a:solidFill>
                  <a:srgbClr val="0B1524"/>
                </a:solidFill>
                <a:latin typeface="Calibri" pitchFamily="34" charset="0"/>
                <a:ea typeface="Calibri" pitchFamily="34" charset="-122"/>
                <a:cs typeface="Calibri" pitchFamily="34" charset="-120"/>
              </a:rPr>
              <a:t>Flic Bluetooth</a:t>
            </a:r>
            <a:endParaRPr lang="en-US" sz="1550" dirty="0"/>
          </a:p>
        </p:txBody>
      </p:sp>
      <p:sp>
        <p:nvSpPr>
          <p:cNvPr id="18" name="Text 16"/>
          <p:cNvSpPr/>
          <p:nvPr/>
        </p:nvSpPr>
        <p:spPr>
          <a:xfrm>
            <a:off x="6419088" y="3291840"/>
            <a:ext cx="2267712" cy="1554480"/>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The polished padel-style button. Needs a small hub.</a:t>
            </a:r>
            <a:endParaRPr lang="en-US" sz="1200" dirty="0"/>
          </a:p>
        </p:txBody>
      </p:sp>
      <p:sp>
        <p:nvSpPr>
          <p:cNvPr id="19" name="Text 17"/>
          <p:cNvSpPr/>
          <p:nvPr/>
        </p:nvSpPr>
        <p:spPr>
          <a:xfrm>
            <a:off x="6419088" y="5074920"/>
            <a:ext cx="2267712" cy="365760"/>
          </a:xfrm>
          <a:prstGeom prst="rect">
            <a:avLst/>
          </a:prstGeom>
          <a:noFill/>
          <a:ln/>
        </p:spPr>
        <p:txBody>
          <a:bodyPr wrap="square" lIns="0" tIns="0" rIns="0" bIns="0" rtlCol="0" anchor="ctr"/>
          <a:lstStyle/>
          <a:p>
            <a:pPr indent="0" marL="0">
              <a:buNone/>
            </a:pPr>
            <a:r>
              <a:rPr lang="en-US" sz="1250" b="1" dirty="0">
                <a:solidFill>
                  <a:srgbClr val="2F6BFF"/>
                </a:solidFill>
                <a:latin typeface="Calibri" pitchFamily="34" charset="0"/>
                <a:ea typeface="Calibri" pitchFamily="34" charset="-122"/>
                <a:cs typeface="Calibri" pitchFamily="34" charset="-120"/>
              </a:rPr>
              <a:t>~500–600 SAR</a:t>
            </a:r>
            <a:endParaRPr lang="en-US" sz="1250" dirty="0"/>
          </a:p>
        </p:txBody>
      </p:sp>
      <p:sp>
        <p:nvSpPr>
          <p:cNvPr id="20" name="Shape 18"/>
          <p:cNvSpPr/>
          <p:nvPr/>
        </p:nvSpPr>
        <p:spPr>
          <a:xfrm>
            <a:off x="8997696" y="1920240"/>
            <a:ext cx="2679192" cy="370332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21" name="Shape 19"/>
          <p:cNvSpPr/>
          <p:nvPr/>
        </p:nvSpPr>
        <p:spPr>
          <a:xfrm>
            <a:off x="8997696" y="1920240"/>
            <a:ext cx="2679192" cy="109728"/>
          </a:xfrm>
          <a:prstGeom prst="rect">
            <a:avLst/>
          </a:prstGeom>
          <a:solidFill>
            <a:srgbClr val="16A34A"/>
          </a:solidFill>
          <a:ln/>
        </p:spPr>
      </p:sp>
      <p:sp>
        <p:nvSpPr>
          <p:cNvPr id="22" name="Text 20"/>
          <p:cNvSpPr/>
          <p:nvPr/>
        </p:nvSpPr>
        <p:spPr>
          <a:xfrm>
            <a:off x="9235440" y="2304288"/>
            <a:ext cx="2267712" cy="822960"/>
          </a:xfrm>
          <a:prstGeom prst="rect">
            <a:avLst/>
          </a:prstGeom>
          <a:noFill/>
          <a:ln/>
        </p:spPr>
        <p:txBody>
          <a:bodyPr wrap="square" lIns="0" tIns="0" rIns="0" bIns="0" rtlCol="0" anchor="t"/>
          <a:lstStyle/>
          <a:p>
            <a:pPr indent="0" marL="0">
              <a:buNone/>
            </a:pPr>
            <a:r>
              <a:rPr lang="en-US" sz="1550" b="1" dirty="0">
                <a:solidFill>
                  <a:srgbClr val="0B1524"/>
                </a:solidFill>
                <a:latin typeface="Calibri" pitchFamily="34" charset="0"/>
                <a:ea typeface="Calibri" pitchFamily="34" charset="-122"/>
                <a:cs typeface="Calibri" pitchFamily="34" charset="-120"/>
              </a:rPr>
              <a:t>Wired metal button</a:t>
            </a:r>
            <a:endParaRPr lang="en-US" sz="1550" dirty="0"/>
          </a:p>
        </p:txBody>
      </p:sp>
      <p:sp>
        <p:nvSpPr>
          <p:cNvPr id="23" name="Text 21"/>
          <p:cNvSpPr/>
          <p:nvPr/>
        </p:nvSpPr>
        <p:spPr>
          <a:xfrm>
            <a:off x="9235440" y="3291840"/>
            <a:ext cx="2267712" cy="1554480"/>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A physical switch on a cable — the most reliable, our pick.</a:t>
            </a:r>
            <a:endParaRPr lang="en-US" sz="1200" dirty="0"/>
          </a:p>
        </p:txBody>
      </p:sp>
      <p:sp>
        <p:nvSpPr>
          <p:cNvPr id="24" name="Text 22"/>
          <p:cNvSpPr/>
          <p:nvPr/>
        </p:nvSpPr>
        <p:spPr>
          <a:xfrm>
            <a:off x="9235440" y="5074920"/>
            <a:ext cx="2267712" cy="365760"/>
          </a:xfrm>
          <a:prstGeom prst="rect">
            <a:avLst/>
          </a:prstGeom>
          <a:noFill/>
          <a:ln/>
        </p:spPr>
        <p:txBody>
          <a:bodyPr wrap="square" lIns="0" tIns="0" rIns="0" bIns="0" rtlCol="0" anchor="ctr"/>
          <a:lstStyle/>
          <a:p>
            <a:pPr indent="0" marL="0">
              <a:buNone/>
            </a:pPr>
            <a:r>
              <a:rPr lang="en-US" sz="1250" b="1" dirty="0">
                <a:solidFill>
                  <a:srgbClr val="16A34A"/>
                </a:solidFill>
                <a:latin typeface="Calibri" pitchFamily="34" charset="0"/>
                <a:ea typeface="Calibri" pitchFamily="34" charset="-122"/>
                <a:cs typeface="Calibri" pitchFamily="34" charset="-120"/>
              </a:rPr>
              <a:t>~120–160 SAR / 2</a:t>
            </a:r>
            <a:endParaRPr lang="en-US" sz="1250" dirty="0"/>
          </a:p>
        </p:txBody>
      </p:sp>
      <p:sp>
        <p:nvSpPr>
          <p:cNvPr id="25" name="Text 2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All four work with the app. The choice is weatherproofing, range and feel.</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143000" cy="310896"/>
          </a:xfrm>
          <a:prstGeom prst="roundRect">
            <a:avLst>
              <a:gd name="adj" fmla="val 20588"/>
            </a:avLst>
          </a:prstGeom>
          <a:solidFill>
            <a:srgbClr val="16A34A"/>
          </a:solidFill>
          <a:ln/>
        </p:spPr>
      </p:sp>
      <p:sp>
        <p:nvSpPr>
          <p:cNvPr id="3" name="Text 1"/>
          <p:cNvSpPr/>
          <p:nvPr/>
        </p:nvSpPr>
        <p:spPr>
          <a:xfrm>
            <a:off x="548640" y="457200"/>
            <a:ext cx="1143000"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THE BUTTON</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The button — two options</a:t>
            </a:r>
            <a:endParaRPr lang="en-US" sz="3200" dirty="0"/>
          </a:p>
        </p:txBody>
      </p:sp>
      <p:sp>
        <p:nvSpPr>
          <p:cNvPr id="5" name="Shape 3"/>
          <p:cNvSpPr/>
          <p:nvPr/>
        </p:nvSpPr>
        <p:spPr>
          <a:xfrm>
            <a:off x="548640" y="1874520"/>
            <a:ext cx="5486400" cy="3977640"/>
          </a:xfrm>
          <a:prstGeom prst="roundRect">
            <a:avLst>
              <a:gd name="adj" fmla="val 2069"/>
            </a:avLst>
          </a:prstGeom>
          <a:solidFill>
            <a:srgbClr val="0F1D33"/>
          </a:solidFill>
          <a:ln/>
          <a:effectLst>
            <a:outerShdw sx="100000" sy="100000" kx="0" ky="0" algn="bl" rotWithShape="0" blurRad="88900" dist="25400" dir="5400000">
              <a:srgbClr val="9fb0c8">
                <a:alpha val="28000"/>
              </a:srgbClr>
            </a:outerShdw>
          </a:effectLst>
        </p:spPr>
      </p:sp>
      <p:sp>
        <p:nvSpPr>
          <p:cNvPr id="6" name="Shape 4"/>
          <p:cNvSpPr/>
          <p:nvPr/>
        </p:nvSpPr>
        <p:spPr>
          <a:xfrm>
            <a:off x="868680" y="2103120"/>
            <a:ext cx="2011680" cy="457200"/>
          </a:xfrm>
          <a:prstGeom prst="roundRect">
            <a:avLst>
              <a:gd name="adj" fmla="val 16000"/>
            </a:avLst>
          </a:prstGeom>
          <a:solidFill>
            <a:srgbClr val="16A34A"/>
          </a:solidFill>
          <a:ln/>
        </p:spPr>
      </p:sp>
      <p:sp>
        <p:nvSpPr>
          <p:cNvPr id="7" name="Text 5"/>
          <p:cNvSpPr/>
          <p:nvPr/>
        </p:nvSpPr>
        <p:spPr>
          <a:xfrm>
            <a:off x="868680" y="2103120"/>
            <a:ext cx="2011680" cy="457200"/>
          </a:xfrm>
          <a:prstGeom prst="rect">
            <a:avLst/>
          </a:prstGeom>
          <a:noFill/>
          <a:ln/>
        </p:spPr>
        <p:txBody>
          <a:bodyPr wrap="square" lIns="0" tIns="0" rIns="0" bIns="0" rtlCol="0" anchor="ctr"/>
          <a:lstStyle/>
          <a:p>
            <a:pPr algn="ctr" indent="0" marL="0">
              <a:buNone/>
            </a:pPr>
            <a:r>
              <a:rPr lang="en-US" sz="1100" b="1" spc="100" kern="0" dirty="0">
                <a:solidFill>
                  <a:srgbClr val="FFFFFF"/>
                </a:solidFill>
                <a:latin typeface="Calibri" pitchFamily="34" charset="0"/>
                <a:ea typeface="Calibri" pitchFamily="34" charset="-122"/>
                <a:cs typeface="Calibri" pitchFamily="34" charset="-120"/>
              </a:rPr>
              <a:t>FOR TESTING</a:t>
            </a:r>
            <a:endParaRPr lang="en-US" sz="1100" dirty="0"/>
          </a:p>
        </p:txBody>
      </p:sp>
      <p:sp>
        <p:nvSpPr>
          <p:cNvPr id="8" name="Shape 6"/>
          <p:cNvSpPr/>
          <p:nvPr/>
        </p:nvSpPr>
        <p:spPr>
          <a:xfrm>
            <a:off x="960120" y="2743200"/>
            <a:ext cx="914400" cy="914400"/>
          </a:xfrm>
          <a:prstGeom prst="ellipse">
            <a:avLst/>
          </a:prstGeom>
          <a:solidFill>
            <a:srgbClr val="C0392B"/>
          </a:solidFill>
          <a:ln w="19050">
            <a:solidFill>
              <a:srgbClr val="FFFFFF"/>
            </a:solidFill>
            <a:prstDash val="solid"/>
          </a:ln>
        </p:spPr>
      </p:sp>
      <p:sp>
        <p:nvSpPr>
          <p:cNvPr id="9" name="Shape 7"/>
          <p:cNvSpPr/>
          <p:nvPr/>
        </p:nvSpPr>
        <p:spPr>
          <a:xfrm>
            <a:off x="1188720" y="2971800"/>
            <a:ext cx="457200" cy="457200"/>
          </a:xfrm>
          <a:prstGeom prst="ellipse">
            <a:avLst/>
          </a:prstGeom>
          <a:solidFill>
            <a:srgbClr val="8E2A1E"/>
          </a:solidFill>
          <a:ln/>
        </p:spPr>
      </p:sp>
      <p:sp>
        <p:nvSpPr>
          <p:cNvPr id="10" name="Text 8"/>
          <p:cNvSpPr/>
          <p:nvPr/>
        </p:nvSpPr>
        <p:spPr>
          <a:xfrm>
            <a:off x="2103120" y="2880360"/>
            <a:ext cx="3657600" cy="64008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100 mm USB dome</a:t>
            </a:r>
            <a:endParaRPr lang="en-US" sz="1900" dirty="0"/>
          </a:p>
        </p:txBody>
      </p:sp>
      <p:sp>
        <p:nvSpPr>
          <p:cNvPr id="11" name="Text 9"/>
          <p:cNvSpPr/>
          <p:nvPr/>
        </p:nvSpPr>
        <p:spPr>
          <a:xfrm>
            <a:off x="960120" y="3886200"/>
            <a:ext cx="4846320" cy="411480"/>
          </a:xfrm>
          <a:prstGeom prst="rect">
            <a:avLst/>
          </a:prstGeom>
          <a:noFill/>
          <a:ln/>
        </p:spPr>
        <p:txBody>
          <a:bodyPr wrap="square" lIns="0" tIns="0" rIns="0" bIns="0" rtlCol="0" anchor="ctr"/>
          <a:lstStyle/>
          <a:p>
            <a:pPr indent="0" marL="0">
              <a:buNone/>
            </a:pPr>
            <a:r>
              <a:rPr lang="en-US" sz="1200" dirty="0">
                <a:solidFill>
                  <a:srgbClr val="D6E2F5"/>
                </a:solidFill>
                <a:latin typeface="Calibri" pitchFamily="34" charset="0"/>
                <a:ea typeface="Calibri" pitchFamily="34" charset="-122"/>
                <a:cs typeface="Calibri" pitchFamily="34" charset="-120"/>
              </a:rPr>
              <a:t>•  Plugs straight into USB — no board, no wiring</a:t>
            </a:r>
            <a:endParaRPr lang="en-US" sz="1200" dirty="0"/>
          </a:p>
        </p:txBody>
      </p:sp>
      <p:sp>
        <p:nvSpPr>
          <p:cNvPr id="12" name="Text 10"/>
          <p:cNvSpPr/>
          <p:nvPr/>
        </p:nvSpPr>
        <p:spPr>
          <a:xfrm>
            <a:off x="960120" y="4325112"/>
            <a:ext cx="4846320" cy="411480"/>
          </a:xfrm>
          <a:prstGeom prst="rect">
            <a:avLst/>
          </a:prstGeom>
          <a:noFill/>
          <a:ln/>
        </p:spPr>
        <p:txBody>
          <a:bodyPr wrap="square" lIns="0" tIns="0" rIns="0" bIns="0" rtlCol="0" anchor="ctr"/>
          <a:lstStyle/>
          <a:p>
            <a:pPr indent="0" marL="0">
              <a:buNone/>
            </a:pPr>
            <a:r>
              <a:rPr lang="en-US" sz="1200" dirty="0">
                <a:solidFill>
                  <a:srgbClr val="D6E2F5"/>
                </a:solidFill>
                <a:latin typeface="Calibri" pitchFamily="34" charset="0"/>
                <a:ea typeface="Calibri" pitchFamily="34" charset="-122"/>
                <a:cs typeface="Calibri" pitchFamily="34" charset="-120"/>
              </a:rPr>
              <a:t>•  Big smack dome · momentary microswitch</a:t>
            </a:r>
            <a:endParaRPr lang="en-US" sz="1200" dirty="0"/>
          </a:p>
        </p:txBody>
      </p:sp>
      <p:sp>
        <p:nvSpPr>
          <p:cNvPr id="13" name="Text 11"/>
          <p:cNvSpPr/>
          <p:nvPr/>
        </p:nvSpPr>
        <p:spPr>
          <a:xfrm>
            <a:off x="960120" y="4764024"/>
            <a:ext cx="4846320" cy="411480"/>
          </a:xfrm>
          <a:prstGeom prst="rect">
            <a:avLst/>
          </a:prstGeom>
          <a:noFill/>
          <a:ln/>
        </p:spPr>
        <p:txBody>
          <a:bodyPr wrap="square" lIns="0" tIns="0" rIns="0" bIns="0" rtlCol="0" anchor="ctr"/>
          <a:lstStyle/>
          <a:p>
            <a:pPr indent="0" marL="0">
              <a:buNone/>
            </a:pPr>
            <a:r>
              <a:rPr lang="en-US" sz="1200" dirty="0">
                <a:solidFill>
                  <a:srgbClr val="D6E2F5"/>
                </a:solidFill>
                <a:latin typeface="Calibri" pitchFamily="34" charset="0"/>
                <a:ea typeface="Calibri" pitchFamily="34" charset="-122"/>
                <a:cs typeface="Calibri" pitchFamily="34" charset="-120"/>
              </a:rPr>
              <a:t>•  Works with the trigger script as-is</a:t>
            </a:r>
            <a:endParaRPr lang="en-US" sz="1200" dirty="0"/>
          </a:p>
        </p:txBody>
      </p:sp>
      <p:sp>
        <p:nvSpPr>
          <p:cNvPr id="14" name="Text 12"/>
          <p:cNvSpPr/>
          <p:nvPr/>
        </p:nvSpPr>
        <p:spPr>
          <a:xfrm>
            <a:off x="960120" y="5202936"/>
            <a:ext cx="4846320" cy="411480"/>
          </a:xfrm>
          <a:prstGeom prst="rect">
            <a:avLst/>
          </a:prstGeom>
          <a:noFill/>
          <a:ln/>
        </p:spPr>
        <p:txBody>
          <a:bodyPr wrap="square" lIns="0" tIns="0" rIns="0" bIns="0" rtlCol="0" anchor="ctr"/>
          <a:lstStyle/>
          <a:p>
            <a:pPr indent="0" marL="0">
              <a:buNone/>
            </a:pPr>
            <a:r>
              <a:rPr lang="en-US" sz="1200" dirty="0">
                <a:solidFill>
                  <a:srgbClr val="D6E2F5"/>
                </a:solidFill>
                <a:latin typeface="Calibri" pitchFamily="34" charset="0"/>
                <a:ea typeface="Calibri" pitchFamily="34" charset="-122"/>
                <a:cs typeface="Calibri" pitchFamily="34" charset="-120"/>
              </a:rPr>
              <a:t>•  Indoor · 2 m cable — perfect for a demo</a:t>
            </a:r>
            <a:endParaRPr lang="en-US" sz="1200" dirty="0"/>
          </a:p>
        </p:txBody>
      </p:sp>
      <p:sp>
        <p:nvSpPr>
          <p:cNvPr id="15" name="Shape 13"/>
          <p:cNvSpPr/>
          <p:nvPr/>
        </p:nvSpPr>
        <p:spPr>
          <a:xfrm>
            <a:off x="4114800" y="2103120"/>
            <a:ext cx="1600200" cy="457200"/>
          </a:xfrm>
          <a:prstGeom prst="roundRect">
            <a:avLst>
              <a:gd name="adj" fmla="val 16000"/>
            </a:avLst>
          </a:prstGeom>
          <a:solidFill>
            <a:srgbClr val="12352A"/>
          </a:solidFill>
          <a:ln w="12700">
            <a:solidFill>
              <a:srgbClr val="16A34A"/>
            </a:solidFill>
            <a:prstDash val="solid"/>
          </a:ln>
        </p:spPr>
      </p:sp>
      <p:sp>
        <p:nvSpPr>
          <p:cNvPr id="16" name="Text 14"/>
          <p:cNvSpPr/>
          <p:nvPr/>
        </p:nvSpPr>
        <p:spPr>
          <a:xfrm>
            <a:off x="4114800" y="2103120"/>
            <a:ext cx="1600200" cy="457200"/>
          </a:xfrm>
          <a:prstGeom prst="rect">
            <a:avLst/>
          </a:prstGeom>
          <a:noFill/>
          <a:ln/>
        </p:spPr>
        <p:txBody>
          <a:bodyPr wrap="square" lIns="0" tIns="0" rIns="0" bIns="0" rtlCol="0" anchor="ctr"/>
          <a:lstStyle/>
          <a:p>
            <a:pPr algn="ctr" indent="0" marL="0">
              <a:buNone/>
            </a:pPr>
            <a:r>
              <a:rPr lang="en-US" sz="1400" b="1" dirty="0">
                <a:solidFill>
                  <a:srgbClr val="7CF0B8"/>
                </a:solidFill>
                <a:latin typeface="Calibri" pitchFamily="34" charset="0"/>
                <a:ea typeface="Calibri" pitchFamily="34" charset="-122"/>
                <a:cs typeface="Calibri" pitchFamily="34" charset="-120"/>
              </a:rPr>
              <a:t>≈ 80 SAR</a:t>
            </a:r>
            <a:endParaRPr lang="en-US" sz="1400" dirty="0"/>
          </a:p>
        </p:txBody>
      </p:sp>
      <p:sp>
        <p:nvSpPr>
          <p:cNvPr id="17" name="Shape 15"/>
          <p:cNvSpPr/>
          <p:nvPr/>
        </p:nvSpPr>
        <p:spPr>
          <a:xfrm>
            <a:off x="6263640" y="1874520"/>
            <a:ext cx="5349240" cy="3977640"/>
          </a:xfrm>
          <a:prstGeom prst="roundRect">
            <a:avLst>
              <a:gd name="adj" fmla="val 2069"/>
            </a:avLst>
          </a:prstGeom>
          <a:solidFill>
            <a:srgbClr val="FFFFFF"/>
          </a:solidFill>
          <a:ln/>
          <a:effectLst>
            <a:outerShdw sx="100000" sy="100000" kx="0" ky="0" algn="bl" rotWithShape="0" blurRad="88900" dist="25400" dir="5400000">
              <a:srgbClr val="9fb0c8">
                <a:alpha val="28000"/>
              </a:srgbClr>
            </a:outerShdw>
          </a:effectLst>
        </p:spPr>
      </p:sp>
      <p:sp>
        <p:nvSpPr>
          <p:cNvPr id="18" name="Shape 16"/>
          <p:cNvSpPr/>
          <p:nvPr/>
        </p:nvSpPr>
        <p:spPr>
          <a:xfrm>
            <a:off x="6263640" y="1874520"/>
            <a:ext cx="5349240" cy="109728"/>
          </a:xfrm>
          <a:prstGeom prst="rect">
            <a:avLst/>
          </a:prstGeom>
          <a:solidFill>
            <a:srgbClr val="2F6BFF"/>
          </a:solidFill>
          <a:ln/>
        </p:spPr>
      </p:sp>
      <p:sp>
        <p:nvSpPr>
          <p:cNvPr id="19" name="Shape 17"/>
          <p:cNvSpPr/>
          <p:nvPr/>
        </p:nvSpPr>
        <p:spPr>
          <a:xfrm>
            <a:off x="6537960" y="2148840"/>
            <a:ext cx="2103120" cy="457200"/>
          </a:xfrm>
          <a:prstGeom prst="roundRect">
            <a:avLst>
              <a:gd name="adj" fmla="val 16000"/>
            </a:avLst>
          </a:prstGeom>
          <a:solidFill>
            <a:srgbClr val="EAF1FF"/>
          </a:solidFill>
          <a:ln/>
        </p:spPr>
      </p:sp>
      <p:sp>
        <p:nvSpPr>
          <p:cNvPr id="20" name="Text 18"/>
          <p:cNvSpPr/>
          <p:nvPr/>
        </p:nvSpPr>
        <p:spPr>
          <a:xfrm>
            <a:off x="6537960" y="2148840"/>
            <a:ext cx="2103120" cy="457200"/>
          </a:xfrm>
          <a:prstGeom prst="rect">
            <a:avLst/>
          </a:prstGeom>
          <a:noFill/>
          <a:ln/>
        </p:spPr>
        <p:txBody>
          <a:bodyPr wrap="square" lIns="0" tIns="0" rIns="0" bIns="0" rtlCol="0" anchor="ctr"/>
          <a:lstStyle/>
          <a:p>
            <a:pPr algn="ctr" indent="0" marL="0">
              <a:buNone/>
            </a:pPr>
            <a:r>
              <a:rPr lang="en-US" sz="1100" b="1" spc="100" kern="0" dirty="0">
                <a:solidFill>
                  <a:srgbClr val="1F50D6"/>
                </a:solidFill>
                <a:latin typeface="Calibri" pitchFamily="34" charset="0"/>
                <a:ea typeface="Calibri" pitchFamily="34" charset="-122"/>
                <a:cs typeface="Calibri" pitchFamily="34" charset="-120"/>
              </a:rPr>
              <a:t>FOR THE PITCH</a:t>
            </a:r>
            <a:endParaRPr lang="en-US" sz="1100" dirty="0"/>
          </a:p>
        </p:txBody>
      </p:sp>
      <p:sp>
        <p:nvSpPr>
          <p:cNvPr id="21" name="Text 19"/>
          <p:cNvSpPr/>
          <p:nvPr/>
        </p:nvSpPr>
        <p:spPr>
          <a:xfrm>
            <a:off x="6537960" y="2788920"/>
            <a:ext cx="4846320" cy="640080"/>
          </a:xfrm>
          <a:prstGeom prst="rect">
            <a:avLst/>
          </a:prstGeom>
          <a:noFill/>
          <a:ln/>
        </p:spPr>
        <p:txBody>
          <a:bodyPr wrap="square" lIns="0" tIns="0" rIns="0" bIns="0" rtlCol="0" anchor="ctr"/>
          <a:lstStyle/>
          <a:p>
            <a:pPr indent="0" marL="0">
              <a:buNone/>
            </a:pPr>
            <a:r>
              <a:rPr lang="en-US" sz="1800" b="1" dirty="0">
                <a:solidFill>
                  <a:srgbClr val="0B1524"/>
                </a:solidFill>
                <a:latin typeface="Calibri" pitchFamily="34" charset="0"/>
                <a:ea typeface="Calibri" pitchFamily="34" charset="-122"/>
                <a:cs typeface="Calibri" pitchFamily="34" charset="-120"/>
              </a:rPr>
              <a:t>APIELE 22 mm mushroom (sealed)</a:t>
            </a:r>
            <a:endParaRPr lang="en-US" sz="1800" dirty="0"/>
          </a:p>
        </p:txBody>
      </p:sp>
      <p:sp>
        <p:nvSpPr>
          <p:cNvPr id="22" name="Text 20"/>
          <p:cNvSpPr/>
          <p:nvPr/>
        </p:nvSpPr>
        <p:spPr>
          <a:xfrm>
            <a:off x="6537960" y="3429000"/>
            <a:ext cx="4846320" cy="1828800"/>
          </a:xfrm>
          <a:prstGeom prst="rect">
            <a:avLst/>
          </a:prstGeom>
          <a:noFill/>
          <a:ln/>
        </p:spPr>
        <p:txBody>
          <a:bodyPr wrap="square" lIns="0" tIns="0" rIns="0" bIns="0" rtlCol="0" anchor="t"/>
          <a:lstStyle/>
          <a:p>
            <a:pPr indent="0" marL="0">
              <a:lnSpc>
                <a:spcPct val="115000"/>
              </a:lnSpc>
              <a:buNone/>
            </a:pPr>
            <a:r>
              <a:rPr lang="en-US" sz="1300" b="1" dirty="0">
                <a:solidFill>
                  <a:srgbClr val="0B1524"/>
                </a:solidFill>
                <a:latin typeface="Calibri" pitchFamily="34" charset="0"/>
                <a:ea typeface="Calibri" pitchFamily="34" charset="-122"/>
                <a:cs typeface="Calibri" pitchFamily="34" charset="-120"/>
              </a:rPr>
              <a:t>IP65 weatherproof metal</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 heat, dust, rain.
</a:t>
            </a:r>
            <a:pPr indent="0" marL="0">
              <a:lnSpc>
                <a:spcPct val="115000"/>
              </a:lnSpc>
              <a:buNone/>
            </a:pPr>
            <a:r>
              <a:rPr lang="en-US" sz="1300" b="1" dirty="0">
                <a:solidFill>
                  <a:srgbClr val="0B1524"/>
                </a:solidFill>
                <a:latin typeface="Calibri" pitchFamily="34" charset="0"/>
                <a:ea typeface="Calibri" pitchFamily="34" charset="-122"/>
                <a:cs typeface="Calibri" pitchFamily="34" charset="-120"/>
              </a:rPr>
              <a:t>Momentary</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 two wires to a small board.
</a:t>
            </a:r>
            <a:pPr indent="0" marL="0">
              <a:lnSpc>
                <a:spcPct val="115000"/>
              </a:lnSpc>
              <a:buNone/>
            </a:pPr>
            <a:r>
              <a:rPr lang="en-US" sz="1300" b="1" dirty="0">
                <a:solidFill>
                  <a:srgbClr val="0B1524"/>
                </a:solidFill>
                <a:latin typeface="Calibri" pitchFamily="34" charset="0"/>
                <a:ea typeface="Calibri" pitchFamily="34" charset="-122"/>
                <a:cs typeface="Calibri" pitchFamily="34" charset="-120"/>
              </a:rPr>
              <a:t>For the permanent outdoor install</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a:t>
            </a:r>
            <a:pPr indent="0" marL="0">
              <a:lnSpc>
                <a:spcPct val="115000"/>
              </a:lnSpc>
              <a:buNone/>
            </a:pPr>
            <a:r>
              <a:rPr lang="en-US" sz="1300" b="1" dirty="0">
                <a:solidFill>
                  <a:srgbClr val="0B1524"/>
                </a:solidFill>
                <a:latin typeface="Calibri" pitchFamily="34" charset="0"/>
                <a:ea typeface="Calibri" pitchFamily="34" charset="-122"/>
                <a:cs typeface="Calibri" pitchFamily="34" charset="-120"/>
              </a:rPr>
              <a:t>About 40 SAR</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on Amazon.sa.</a:t>
            </a:r>
            <a:endParaRPr lang="en-US" sz="1300" dirty="0"/>
          </a:p>
        </p:txBody>
      </p:sp>
      <p:sp>
        <p:nvSpPr>
          <p:cNvPr id="23" name="Shape 21"/>
          <p:cNvSpPr/>
          <p:nvPr/>
        </p:nvSpPr>
        <p:spPr>
          <a:xfrm>
            <a:off x="6537960" y="5166360"/>
            <a:ext cx="1737360" cy="502920"/>
          </a:xfrm>
          <a:prstGeom prst="roundRect">
            <a:avLst>
              <a:gd name="adj" fmla="val 14545"/>
            </a:avLst>
          </a:prstGeom>
          <a:solidFill>
            <a:srgbClr val="EAF1FF"/>
          </a:solidFill>
          <a:ln/>
        </p:spPr>
      </p:sp>
      <p:sp>
        <p:nvSpPr>
          <p:cNvPr id="24" name="Text 22"/>
          <p:cNvSpPr/>
          <p:nvPr/>
        </p:nvSpPr>
        <p:spPr>
          <a:xfrm>
            <a:off x="6537960" y="5166360"/>
            <a:ext cx="1737360" cy="502920"/>
          </a:xfrm>
          <a:prstGeom prst="rect">
            <a:avLst/>
          </a:prstGeom>
          <a:noFill/>
          <a:ln/>
        </p:spPr>
        <p:txBody>
          <a:bodyPr wrap="square" lIns="0" tIns="0" rIns="0" bIns="0" rtlCol="0" anchor="ctr"/>
          <a:lstStyle/>
          <a:p>
            <a:pPr algn="ctr" indent="0" marL="0">
              <a:buNone/>
            </a:pPr>
            <a:r>
              <a:rPr lang="en-US" sz="1500" b="1" dirty="0">
                <a:solidFill>
                  <a:srgbClr val="1F50D6"/>
                </a:solidFill>
                <a:latin typeface="Calibri" pitchFamily="34" charset="0"/>
                <a:ea typeface="Calibri" pitchFamily="34" charset="-122"/>
                <a:cs typeface="Calibri" pitchFamily="34" charset="-120"/>
              </a:rPr>
              <a:t>≈ 40 SAR</a:t>
            </a:r>
            <a:endParaRPr lang="en-US" sz="1500" dirty="0"/>
          </a:p>
        </p:txBody>
      </p:sp>
      <p:sp>
        <p:nvSpPr>
          <p:cNvPr id="25" name="Text 23"/>
          <p:cNvSpPr/>
          <p:nvPr/>
        </p:nvSpPr>
        <p:spPr>
          <a:xfrm>
            <a:off x="8412480" y="5166360"/>
            <a:ext cx="3063240" cy="502920"/>
          </a:xfrm>
          <a:prstGeom prst="rect">
            <a:avLst/>
          </a:prstGeom>
          <a:noFill/>
          <a:ln/>
        </p:spPr>
        <p:txBody>
          <a:bodyPr wrap="square" lIns="0" tIns="0" rIns="0" bIns="0" rtlCol="0" anchor="ctr"/>
          <a:lstStyle/>
          <a:p>
            <a:pPr indent="0" marL="0">
              <a:buNone/>
            </a:pPr>
            <a:r>
              <a:rPr lang="en-US" sz="1100" dirty="0">
                <a:solidFill>
                  <a:srgbClr val="66707F"/>
                </a:solidFill>
                <a:latin typeface="Calibri" pitchFamily="34" charset="0"/>
                <a:ea typeface="Calibri" pitchFamily="34" charset="-122"/>
                <a:cs typeface="Calibri" pitchFamily="34" charset="-120"/>
              </a:rPr>
              <a:t>Amazon.sa · </a:t>
            </a:r>
            <a:pPr indent="0" marL="0">
              <a:buNone/>
            </a:pPr>
            <a:r>
              <a:rPr lang="en-US" sz="1100" u="sng" dirty="0">
                <a:solidFill>
                  <a:srgbClr val="1F50D6"/>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APIELE mushroom (B09KZK8SXQ)</a:t>
            </a:r>
            <a:endParaRPr lang="en-US" sz="1100" dirty="0"/>
          </a:p>
        </p:txBody>
      </p:sp>
      <p:sp>
        <p:nvSpPr>
          <p:cNvPr id="26" name="Text 24"/>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Test with the plug-and-play USB dome; switch to the sealed mushroom outdoors.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067105" cy="310896"/>
          </a:xfrm>
          <a:prstGeom prst="roundRect">
            <a:avLst>
              <a:gd name="adj" fmla="val 20588"/>
            </a:avLst>
          </a:prstGeom>
          <a:solidFill>
            <a:srgbClr val="2F6BFF"/>
          </a:solidFill>
          <a:ln/>
        </p:spPr>
      </p:sp>
      <p:sp>
        <p:nvSpPr>
          <p:cNvPr id="3" name="Text 1"/>
          <p:cNvSpPr/>
          <p:nvPr/>
        </p:nvSpPr>
        <p:spPr>
          <a:xfrm>
            <a:off x="548640" y="457200"/>
            <a:ext cx="1067105"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THE BRAIN</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The always-on computer</a:t>
            </a:r>
            <a:endParaRPr lang="en-US" sz="3200" dirty="0"/>
          </a:p>
        </p:txBody>
      </p:sp>
      <p:sp>
        <p:nvSpPr>
          <p:cNvPr id="5" name="Shape 3"/>
          <p:cNvSpPr/>
          <p:nvPr/>
        </p:nvSpPr>
        <p:spPr>
          <a:xfrm>
            <a:off x="548640" y="1874520"/>
            <a:ext cx="5623560" cy="3977640"/>
          </a:xfrm>
          <a:prstGeom prst="roundRect">
            <a:avLst>
              <a:gd name="adj" fmla="val 2069"/>
            </a:avLst>
          </a:prstGeom>
          <a:solidFill>
            <a:srgbClr val="0F1D33"/>
          </a:solidFill>
          <a:ln/>
          <a:effectLst>
            <a:outerShdw sx="100000" sy="100000" kx="0" ky="0" algn="bl" rotWithShape="0" blurRad="88900" dist="25400" dir="5400000">
              <a:srgbClr val="9fb0c8">
                <a:alpha val="28000"/>
              </a:srgbClr>
            </a:outerShdw>
          </a:effectLst>
        </p:spPr>
      </p:sp>
      <p:sp>
        <p:nvSpPr>
          <p:cNvPr id="6" name="Shape 4"/>
          <p:cNvSpPr/>
          <p:nvPr/>
        </p:nvSpPr>
        <p:spPr>
          <a:xfrm>
            <a:off x="1005840" y="2377440"/>
            <a:ext cx="1371600" cy="914400"/>
          </a:xfrm>
          <a:prstGeom prst="roundRect">
            <a:avLst>
              <a:gd name="adj" fmla="val 8000"/>
            </a:avLst>
          </a:prstGeom>
          <a:solidFill>
            <a:srgbClr val="12213B"/>
          </a:solidFill>
          <a:ln w="25400">
            <a:solidFill>
              <a:srgbClr val="2F6BFF"/>
            </a:solidFill>
            <a:prstDash val="solid"/>
          </a:ln>
        </p:spPr>
      </p:sp>
      <p:sp>
        <p:nvSpPr>
          <p:cNvPr id="7" name="Text 5"/>
          <p:cNvSpPr/>
          <p:nvPr/>
        </p:nvSpPr>
        <p:spPr>
          <a:xfrm>
            <a:off x="1005840" y="2377440"/>
            <a:ext cx="1371600" cy="91440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HP</a:t>
            </a:r>
            <a:endParaRPr lang="en-US" sz="2200" dirty="0"/>
          </a:p>
        </p:txBody>
      </p:sp>
      <p:sp>
        <p:nvSpPr>
          <p:cNvPr id="8" name="Text 6"/>
          <p:cNvSpPr/>
          <p:nvPr/>
        </p:nvSpPr>
        <p:spPr>
          <a:xfrm>
            <a:off x="2606040" y="2377440"/>
            <a:ext cx="3291840" cy="100584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HP ProDesk 600 G1</a:t>
            </a:r>
            <a:endParaRPr lang="en-US" sz="1800" dirty="0"/>
          </a:p>
          <a:p>
            <a:pPr indent="0" marL="0">
              <a:buNone/>
            </a:pPr>
            <a:r>
              <a:rPr lang="en-US" sz="1800" b="1" dirty="0">
                <a:solidFill>
                  <a:srgbClr val="FFFFFF"/>
                </a:solidFill>
                <a:latin typeface="Calibri" pitchFamily="34" charset="0"/>
                <a:ea typeface="Calibri" pitchFamily="34" charset="-122"/>
                <a:cs typeface="Calibri" pitchFamily="34" charset="-120"/>
              </a:rPr>
              <a:t>Desktop Mini (refurbished)</a:t>
            </a:r>
            <a:endParaRPr lang="en-US" sz="1800" dirty="0"/>
          </a:p>
        </p:txBody>
      </p:sp>
      <p:sp>
        <p:nvSpPr>
          <p:cNvPr id="9" name="Text 7"/>
          <p:cNvSpPr/>
          <p:nvPr/>
        </p:nvSpPr>
        <p:spPr>
          <a:xfrm>
            <a:off x="1005840" y="3657600"/>
            <a:ext cx="4937760" cy="457200"/>
          </a:xfrm>
          <a:prstGeom prst="rect">
            <a:avLst/>
          </a:prstGeom>
          <a:noFill/>
          <a:ln/>
        </p:spPr>
        <p:txBody>
          <a:bodyPr wrap="square" lIns="0" tIns="0" rIns="0" bIns="0" rtlCol="0" anchor="ctr"/>
          <a:lstStyle/>
          <a:p>
            <a:pPr indent="0" marL="0">
              <a:buNone/>
            </a:pPr>
            <a:r>
              <a:rPr lang="en-US" sz="1250" dirty="0">
                <a:solidFill>
                  <a:srgbClr val="D6E2F5"/>
                </a:solidFill>
                <a:latin typeface="Calibri" pitchFamily="34" charset="0"/>
                <a:ea typeface="Calibri" pitchFamily="34" charset="-122"/>
                <a:cs typeface="Calibri" pitchFamily="34" charset="-120"/>
              </a:rPr>
              <a:t>•  Intel Core i5-4590T · 8GB RAM · 500GB</a:t>
            </a:r>
            <a:endParaRPr lang="en-US" sz="1250" dirty="0"/>
          </a:p>
        </p:txBody>
      </p:sp>
      <p:sp>
        <p:nvSpPr>
          <p:cNvPr id="10" name="Text 8"/>
          <p:cNvSpPr/>
          <p:nvPr/>
        </p:nvSpPr>
        <p:spPr>
          <a:xfrm>
            <a:off x="1005840" y="4160520"/>
            <a:ext cx="4937760" cy="457200"/>
          </a:xfrm>
          <a:prstGeom prst="rect">
            <a:avLst/>
          </a:prstGeom>
          <a:noFill/>
          <a:ln/>
        </p:spPr>
        <p:txBody>
          <a:bodyPr wrap="square" lIns="0" tIns="0" rIns="0" bIns="0" rtlCol="0" anchor="ctr"/>
          <a:lstStyle/>
          <a:p>
            <a:pPr indent="0" marL="0">
              <a:buNone/>
            </a:pPr>
            <a:r>
              <a:rPr lang="en-US" sz="1250" dirty="0">
                <a:solidFill>
                  <a:srgbClr val="D6E2F5"/>
                </a:solidFill>
                <a:latin typeface="Calibri" pitchFamily="34" charset="0"/>
                <a:ea typeface="Calibri" pitchFamily="34" charset="-122"/>
                <a:cs typeface="Calibri" pitchFamily="34" charset="-120"/>
              </a:rPr>
              <a:t>•  Tiny, low-power — built to run 24/7</a:t>
            </a:r>
            <a:endParaRPr lang="en-US" sz="1250" dirty="0"/>
          </a:p>
        </p:txBody>
      </p:sp>
      <p:sp>
        <p:nvSpPr>
          <p:cNvPr id="11" name="Text 9"/>
          <p:cNvSpPr/>
          <p:nvPr/>
        </p:nvSpPr>
        <p:spPr>
          <a:xfrm>
            <a:off x="1005840" y="4663440"/>
            <a:ext cx="4937760" cy="457200"/>
          </a:xfrm>
          <a:prstGeom prst="rect">
            <a:avLst/>
          </a:prstGeom>
          <a:noFill/>
          <a:ln/>
        </p:spPr>
        <p:txBody>
          <a:bodyPr wrap="square" lIns="0" tIns="0" rIns="0" bIns="0" rtlCol="0" anchor="ctr"/>
          <a:lstStyle/>
          <a:p>
            <a:pPr indent="0" marL="0">
              <a:buNone/>
            </a:pPr>
            <a:r>
              <a:rPr lang="en-US" sz="1250" dirty="0">
                <a:solidFill>
                  <a:srgbClr val="D6E2F5"/>
                </a:solidFill>
                <a:latin typeface="Calibri" pitchFamily="34" charset="0"/>
                <a:ea typeface="Calibri" pitchFamily="34" charset="-122"/>
                <a:cs typeface="Calibri" pitchFamily="34" charset="-120"/>
              </a:rPr>
              <a:t>•  2-year warranty (buys peace of mind)</a:t>
            </a:r>
            <a:endParaRPr lang="en-US" sz="1250" dirty="0"/>
          </a:p>
        </p:txBody>
      </p:sp>
      <p:sp>
        <p:nvSpPr>
          <p:cNvPr id="12" name="Text 10"/>
          <p:cNvSpPr/>
          <p:nvPr/>
        </p:nvSpPr>
        <p:spPr>
          <a:xfrm>
            <a:off x="1005840" y="5166360"/>
            <a:ext cx="4937760" cy="457200"/>
          </a:xfrm>
          <a:prstGeom prst="rect">
            <a:avLst/>
          </a:prstGeom>
          <a:noFill/>
          <a:ln/>
        </p:spPr>
        <p:txBody>
          <a:bodyPr wrap="square" lIns="0" tIns="0" rIns="0" bIns="0" rtlCol="0" anchor="ctr"/>
          <a:lstStyle/>
          <a:p>
            <a:pPr indent="0" marL="0">
              <a:buNone/>
            </a:pPr>
            <a:r>
              <a:rPr lang="en-US" sz="1250" dirty="0">
                <a:solidFill>
                  <a:srgbClr val="D6E2F5"/>
                </a:solidFill>
                <a:latin typeface="Calibri" pitchFamily="34" charset="0"/>
                <a:ea typeface="Calibri" pitchFamily="34" charset="-122"/>
                <a:cs typeface="Calibri" pitchFamily="34" charset="-120"/>
              </a:rPr>
              <a:t>•  Runs the same app you already deployed</a:t>
            </a:r>
            <a:endParaRPr lang="en-US" sz="1250" dirty="0"/>
          </a:p>
        </p:txBody>
      </p:sp>
      <p:sp>
        <p:nvSpPr>
          <p:cNvPr id="13" name="Shape 11"/>
          <p:cNvSpPr/>
          <p:nvPr/>
        </p:nvSpPr>
        <p:spPr>
          <a:xfrm>
            <a:off x="6400800" y="1874520"/>
            <a:ext cx="5212080" cy="3977640"/>
          </a:xfrm>
          <a:prstGeom prst="roundRect">
            <a:avLst>
              <a:gd name="adj" fmla="val 2069"/>
            </a:avLst>
          </a:prstGeom>
          <a:solidFill>
            <a:srgbClr val="FFFFFF"/>
          </a:solidFill>
          <a:ln/>
          <a:effectLst>
            <a:outerShdw sx="100000" sy="100000" kx="0" ky="0" algn="bl" rotWithShape="0" blurRad="88900" dist="25400" dir="5400000">
              <a:srgbClr val="9fb0c8">
                <a:alpha val="28000"/>
              </a:srgbClr>
            </a:outerShdw>
          </a:effectLst>
        </p:spPr>
      </p:sp>
      <p:sp>
        <p:nvSpPr>
          <p:cNvPr id="14" name="Shape 12"/>
          <p:cNvSpPr/>
          <p:nvPr/>
        </p:nvSpPr>
        <p:spPr>
          <a:xfrm>
            <a:off x="6400800" y="1874520"/>
            <a:ext cx="5212080" cy="109728"/>
          </a:xfrm>
          <a:prstGeom prst="rect">
            <a:avLst/>
          </a:prstGeom>
          <a:solidFill>
            <a:srgbClr val="2F6BFF"/>
          </a:solidFill>
          <a:ln/>
        </p:spPr>
      </p:sp>
      <p:sp>
        <p:nvSpPr>
          <p:cNvPr id="15" name="Text 13"/>
          <p:cNvSpPr/>
          <p:nvPr/>
        </p:nvSpPr>
        <p:spPr>
          <a:xfrm>
            <a:off x="6675120" y="2148840"/>
            <a:ext cx="4663440" cy="365760"/>
          </a:xfrm>
          <a:prstGeom prst="rect">
            <a:avLst/>
          </a:prstGeom>
          <a:noFill/>
          <a:ln/>
        </p:spPr>
        <p:txBody>
          <a:bodyPr wrap="square" lIns="0" tIns="0" rIns="0" bIns="0" rtlCol="0" anchor="ctr"/>
          <a:lstStyle/>
          <a:p>
            <a:pPr indent="0" marL="0">
              <a:buNone/>
            </a:pPr>
            <a:r>
              <a:rPr lang="en-US" sz="1400" b="1" dirty="0">
                <a:solidFill>
                  <a:srgbClr val="1F50D6"/>
                </a:solidFill>
                <a:latin typeface="Calibri" pitchFamily="34" charset="0"/>
                <a:ea typeface="Calibri" pitchFamily="34" charset="-122"/>
                <a:cs typeface="Calibri" pitchFamily="34" charset="-120"/>
              </a:rPr>
              <a:t>Why this box</a:t>
            </a:r>
            <a:endParaRPr lang="en-US" sz="1400" dirty="0"/>
          </a:p>
        </p:txBody>
      </p:sp>
      <p:sp>
        <p:nvSpPr>
          <p:cNvPr id="16" name="Text 14"/>
          <p:cNvSpPr/>
          <p:nvPr/>
        </p:nvSpPr>
        <p:spPr>
          <a:xfrm>
            <a:off x="6675120" y="2606040"/>
            <a:ext cx="4709160" cy="2377440"/>
          </a:xfrm>
          <a:prstGeom prst="rect">
            <a:avLst/>
          </a:prstGeom>
          <a:noFill/>
          <a:ln/>
        </p:spPr>
        <p:txBody>
          <a:bodyPr wrap="square" lIns="0" tIns="0" rIns="0" bIns="0" rtlCol="0" anchor="t"/>
          <a:lstStyle/>
          <a:p>
            <a:pPr indent="0" marL="0">
              <a:lnSpc>
                <a:spcPct val="115000"/>
              </a:lnSpc>
              <a:buNone/>
            </a:pPr>
            <a:r>
              <a:rPr lang="en-US" sz="1400" b="1" dirty="0">
                <a:solidFill>
                  <a:srgbClr val="0B1524"/>
                </a:solidFill>
                <a:latin typeface="Calibri" pitchFamily="34" charset="0"/>
                <a:ea typeface="Calibri" pitchFamily="34" charset="-122"/>
                <a:cs typeface="Calibri" pitchFamily="34" charset="-120"/>
              </a:rPr>
              <a:t>Only needed for 24/7</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 the laptop proves the prototype first.
</a:t>
            </a:r>
            <a:pPr indent="0" marL="0">
              <a:lnSpc>
                <a:spcPct val="115000"/>
              </a:lnSpc>
              <a:buNone/>
            </a:pPr>
            <a:r>
              <a:rPr lang="en-US" sz="1400" b="1" dirty="0">
                <a:solidFill>
                  <a:srgbClr val="0B1524"/>
                </a:solidFill>
                <a:latin typeface="Calibri" pitchFamily="34" charset="0"/>
                <a:ea typeface="Calibri" pitchFamily="34" charset="-122"/>
                <a:cs typeface="Calibri" pitchFamily="34" charset="-120"/>
              </a:rPr>
              <a:t>Plenty of power</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for the video + 30s buffer.
</a:t>
            </a:r>
            <a:pPr indent="0" marL="0">
              <a:lnSpc>
                <a:spcPct val="115000"/>
              </a:lnSpc>
              <a:buNone/>
            </a:pPr>
            <a:r>
              <a:rPr lang="en-US" sz="1400" b="1" dirty="0">
                <a:solidFill>
                  <a:srgbClr val="0B1524"/>
                </a:solidFill>
                <a:latin typeface="Calibri" pitchFamily="34" charset="0"/>
                <a:ea typeface="Calibri" pitchFamily="34" charset="-122"/>
                <a:cs typeface="Calibri" pitchFamily="34" charset="-120"/>
              </a:rPr>
              <a:t>Cheap &amp; available</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 a fraction of a new mini-PC.
</a:t>
            </a:r>
            <a:pPr indent="0" marL="0">
              <a:lnSpc>
                <a:spcPct val="115000"/>
              </a:lnSpc>
              <a:buNone/>
            </a:pPr>
            <a:r>
              <a:rPr lang="en-US" sz="1400" b="1" dirty="0">
                <a:solidFill>
                  <a:srgbClr val="0B1524"/>
                </a:solidFill>
                <a:latin typeface="Calibri" pitchFamily="34" charset="0"/>
                <a:ea typeface="Calibri" pitchFamily="34" charset="-122"/>
                <a:cs typeface="Calibri" pitchFamily="34" charset="-120"/>
              </a:rPr>
              <a:t>Tip:</a:t>
            </a:r>
            <a:pPr indent="0" marL="0">
              <a:lnSpc>
                <a:spcPct val="115000"/>
              </a:lnSpc>
              <a:buNone/>
            </a:pPr>
            <a:r>
              <a:rPr lang="en-US" sz="1250" dirty="0">
                <a:solidFill>
                  <a:srgbClr val="66707F"/>
                </a:solidFill>
                <a:latin typeface="Calibri" pitchFamily="34" charset="0"/>
                <a:ea typeface="Calibri" pitchFamily="34" charset="-122"/>
                <a:cs typeface="Calibri" pitchFamily="34" charset="-120"/>
              </a:rPr>
              <a:t> add an SSD (~120 SAR) later for speed.</a:t>
            </a:r>
            <a:endParaRPr lang="en-US" sz="1400" dirty="0"/>
          </a:p>
        </p:txBody>
      </p:sp>
      <p:sp>
        <p:nvSpPr>
          <p:cNvPr id="17" name="Shape 15"/>
          <p:cNvSpPr/>
          <p:nvPr/>
        </p:nvSpPr>
        <p:spPr>
          <a:xfrm>
            <a:off x="6675120" y="5029200"/>
            <a:ext cx="2011680" cy="548640"/>
          </a:xfrm>
          <a:prstGeom prst="roundRect">
            <a:avLst>
              <a:gd name="adj" fmla="val 13333"/>
            </a:avLst>
          </a:prstGeom>
          <a:solidFill>
            <a:srgbClr val="EAF1FF"/>
          </a:solidFill>
          <a:ln/>
        </p:spPr>
      </p:sp>
      <p:sp>
        <p:nvSpPr>
          <p:cNvPr id="18" name="Text 16"/>
          <p:cNvSpPr/>
          <p:nvPr/>
        </p:nvSpPr>
        <p:spPr>
          <a:xfrm>
            <a:off x="6675120" y="5029200"/>
            <a:ext cx="2011680" cy="548640"/>
          </a:xfrm>
          <a:prstGeom prst="rect">
            <a:avLst/>
          </a:prstGeom>
          <a:noFill/>
          <a:ln/>
        </p:spPr>
        <p:txBody>
          <a:bodyPr wrap="square" lIns="0" tIns="0" rIns="0" bIns="0" rtlCol="0" anchor="ctr"/>
          <a:lstStyle/>
          <a:p>
            <a:pPr algn="ctr" indent="0" marL="0">
              <a:buNone/>
            </a:pPr>
            <a:r>
              <a:rPr lang="en-US" sz="1600" b="1" dirty="0">
                <a:solidFill>
                  <a:srgbClr val="1F50D6"/>
                </a:solidFill>
                <a:latin typeface="Calibri" pitchFamily="34" charset="0"/>
                <a:ea typeface="Calibri" pitchFamily="34" charset="-122"/>
                <a:cs typeface="Calibri" pitchFamily="34" charset="-120"/>
              </a:rPr>
              <a:t>≈ 540 SAR</a:t>
            </a:r>
            <a:endParaRPr lang="en-US" sz="1600" dirty="0"/>
          </a:p>
        </p:txBody>
      </p:sp>
      <p:sp>
        <p:nvSpPr>
          <p:cNvPr id="19" name="Text 17"/>
          <p:cNvSpPr/>
          <p:nvPr/>
        </p:nvSpPr>
        <p:spPr>
          <a:xfrm>
            <a:off x="8823960" y="5029200"/>
            <a:ext cx="2697480" cy="548640"/>
          </a:xfrm>
          <a:prstGeom prst="rect">
            <a:avLst/>
          </a:prstGeom>
          <a:noFill/>
          <a:ln/>
        </p:spPr>
        <p:txBody>
          <a:bodyPr wrap="square" lIns="0" tIns="0" rIns="0" bIns="0" rtlCol="0" anchor="ctr"/>
          <a:lstStyle/>
          <a:p>
            <a:pPr indent="0" marL="0">
              <a:buNone/>
            </a:pPr>
            <a:r>
              <a:rPr lang="en-US" sz="1150" dirty="0">
                <a:solidFill>
                  <a:srgbClr val="66707F"/>
                </a:solidFill>
                <a:latin typeface="Calibri" pitchFamily="34" charset="0"/>
                <a:ea typeface="Calibri" pitchFamily="34" charset="-122"/>
                <a:cs typeface="Calibri" pitchFamily="34" charset="-120"/>
              </a:rPr>
              <a:t>Amazon.sa  ·  </a:t>
            </a:r>
            <a:pPr indent="0" marL="0">
              <a:buNone/>
            </a:pPr>
            <a:r>
              <a:rPr lang="en-US" sz="1150" u="sng" dirty="0">
                <a:solidFill>
                  <a:srgbClr val="1F50D6"/>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HP ProDesk 600 G1 DM (refurbished)</a:t>
            </a:r>
            <a:endParaRPr lang="en-US" sz="1150" dirty="0"/>
          </a:p>
        </p:txBody>
      </p:sp>
      <p:sp>
        <p:nvSpPr>
          <p:cNvPr id="20" name="Text 18"/>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A ~540 SAR refurbished HP mini — only for the permanent 24/7 install.</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839419" cy="310896"/>
          </a:xfrm>
          <a:prstGeom prst="roundRect">
            <a:avLst>
              <a:gd name="adj" fmla="val 20588"/>
            </a:avLst>
          </a:prstGeom>
          <a:solidFill>
            <a:srgbClr val="2F6BFF"/>
          </a:solidFill>
          <a:ln/>
        </p:spPr>
      </p:sp>
      <p:sp>
        <p:nvSpPr>
          <p:cNvPr id="3" name="Text 1"/>
          <p:cNvSpPr/>
          <p:nvPr/>
        </p:nvSpPr>
        <p:spPr>
          <a:xfrm>
            <a:off x="548640" y="457200"/>
            <a:ext cx="839419"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WIRING</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Exactly how it connects</a:t>
            </a:r>
            <a:endParaRPr lang="en-US" sz="3200" dirty="0"/>
          </a:p>
        </p:txBody>
      </p:sp>
      <p:pic>
        <p:nvPicPr>
          <p:cNvPr id="5" name="Image 0" descr="d_wiring.png">    </p:cNvPr>
          <p:cNvPicPr>
            <a:picLocks noChangeAspect="1"/>
          </p:cNvPicPr>
          <p:nvPr/>
        </p:nvPicPr>
        <p:blipFill>
          <a:blip r:embed="rId1"/>
          <a:stretch>
            <a:fillRect/>
          </a:stretch>
        </p:blipFill>
        <p:spPr>
          <a:xfrm>
            <a:off x="1600200" y="1828800"/>
            <a:ext cx="8961120" cy="524865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370686" cy="310896"/>
          </a:xfrm>
          <a:prstGeom prst="roundRect">
            <a:avLst>
              <a:gd name="adj" fmla="val 20588"/>
            </a:avLst>
          </a:prstGeom>
          <a:solidFill>
            <a:srgbClr val="16A34A"/>
          </a:solidFill>
          <a:ln/>
        </p:spPr>
      </p:sp>
      <p:sp>
        <p:nvSpPr>
          <p:cNvPr id="3" name="Text 1"/>
          <p:cNvSpPr/>
          <p:nvPr/>
        </p:nvSpPr>
        <p:spPr>
          <a:xfrm>
            <a:off x="548640" y="457200"/>
            <a:ext cx="1370686"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SHOPPING LIST</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What we chose today</a:t>
            </a:r>
            <a:endParaRPr lang="en-US" sz="3200" dirty="0"/>
          </a:p>
        </p:txBody>
      </p:sp>
      <p:sp>
        <p:nvSpPr>
          <p:cNvPr id="5" name="Shape 3"/>
          <p:cNvSpPr/>
          <p:nvPr/>
        </p:nvSpPr>
        <p:spPr>
          <a:xfrm>
            <a:off x="548640" y="1874520"/>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6" name="Shape 4"/>
          <p:cNvSpPr/>
          <p:nvPr/>
        </p:nvSpPr>
        <p:spPr>
          <a:xfrm>
            <a:off x="548640" y="1874520"/>
            <a:ext cx="128016" cy="914400"/>
          </a:xfrm>
          <a:prstGeom prst="rect">
            <a:avLst/>
          </a:prstGeom>
          <a:solidFill>
            <a:srgbClr val="2F6BFF"/>
          </a:solidFill>
          <a:ln/>
        </p:spPr>
      </p:sp>
      <p:sp>
        <p:nvSpPr>
          <p:cNvPr id="7" name="Text 5"/>
          <p:cNvSpPr/>
          <p:nvPr/>
        </p:nvSpPr>
        <p:spPr>
          <a:xfrm>
            <a:off x="914400" y="1984248"/>
            <a:ext cx="2743200" cy="68580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Cameras (×2)</a:t>
            </a:r>
            <a:endParaRPr lang="en-US" sz="1600" dirty="0"/>
          </a:p>
        </p:txBody>
      </p:sp>
      <p:sp>
        <p:nvSpPr>
          <p:cNvPr id="8" name="Text 6"/>
          <p:cNvSpPr/>
          <p:nvPr/>
        </p:nvSpPr>
        <p:spPr>
          <a:xfrm>
            <a:off x="3657600" y="1984248"/>
            <a:ext cx="5760720" cy="68580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Hikvision DS-2CD2683G2-LIZS2U — 4K varifocal 2.8–12mm</a:t>
            </a:r>
            <a:endParaRPr lang="en-US" sz="1250" dirty="0"/>
          </a:p>
        </p:txBody>
      </p:sp>
      <p:sp>
        <p:nvSpPr>
          <p:cNvPr id="9" name="Text 7"/>
          <p:cNvSpPr/>
          <p:nvPr/>
        </p:nvSpPr>
        <p:spPr>
          <a:xfrm>
            <a:off x="9171432" y="2093976"/>
            <a:ext cx="2286000" cy="502920"/>
          </a:xfrm>
          <a:prstGeom prst="rect">
            <a:avLst/>
          </a:prstGeom>
          <a:noFill/>
          <a:ln/>
        </p:spPr>
        <p:txBody>
          <a:bodyPr wrap="square" lIns="0" tIns="0" rIns="0" bIns="0" rtlCol="0" anchor="ctr"/>
          <a:lstStyle/>
          <a:p>
            <a:pPr algn="r" indent="0" marL="0">
              <a:buNone/>
            </a:pPr>
            <a:r>
              <a:rPr lang="en-US" sz="1500" b="1" dirty="0">
                <a:solidFill>
                  <a:srgbClr val="2F6BFF"/>
                </a:solidFill>
                <a:latin typeface="Calibri" pitchFamily="34" charset="0"/>
                <a:ea typeface="Calibri" pitchFamily="34" charset="-122"/>
                <a:cs typeface="Calibri" pitchFamily="34" charset="-120"/>
              </a:rPr>
              <a:t>1,294.90 SAR</a:t>
            </a:r>
            <a:endParaRPr lang="en-US" sz="1500" dirty="0"/>
          </a:p>
        </p:txBody>
      </p:sp>
      <p:sp>
        <p:nvSpPr>
          <p:cNvPr id="10" name="Shape 8"/>
          <p:cNvSpPr/>
          <p:nvPr/>
        </p:nvSpPr>
        <p:spPr>
          <a:xfrm>
            <a:off x="548640" y="2898648"/>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11" name="Shape 9"/>
          <p:cNvSpPr/>
          <p:nvPr/>
        </p:nvSpPr>
        <p:spPr>
          <a:xfrm>
            <a:off x="548640" y="2898648"/>
            <a:ext cx="128016" cy="914400"/>
          </a:xfrm>
          <a:prstGeom prst="rect">
            <a:avLst/>
          </a:prstGeom>
          <a:solidFill>
            <a:srgbClr val="2F6BFF"/>
          </a:solidFill>
          <a:ln/>
        </p:spPr>
      </p:sp>
      <p:sp>
        <p:nvSpPr>
          <p:cNvPr id="12" name="Text 10"/>
          <p:cNvSpPr/>
          <p:nvPr/>
        </p:nvSpPr>
        <p:spPr>
          <a:xfrm>
            <a:off x="914400" y="3008376"/>
            <a:ext cx="2743200" cy="68580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NVR</a:t>
            </a:r>
            <a:endParaRPr lang="en-US" sz="1600" dirty="0"/>
          </a:p>
        </p:txBody>
      </p:sp>
      <p:sp>
        <p:nvSpPr>
          <p:cNvPr id="13" name="Text 11"/>
          <p:cNvSpPr/>
          <p:nvPr/>
        </p:nvSpPr>
        <p:spPr>
          <a:xfrm>
            <a:off x="3657600" y="3008376"/>
            <a:ext cx="5760720" cy="68580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DS-7604NXI-K1/4P — 4-ch PoE (powers the cameras)</a:t>
            </a:r>
            <a:endParaRPr lang="en-US" sz="1250" dirty="0"/>
          </a:p>
        </p:txBody>
      </p:sp>
      <p:sp>
        <p:nvSpPr>
          <p:cNvPr id="14" name="Text 12"/>
          <p:cNvSpPr/>
          <p:nvPr/>
        </p:nvSpPr>
        <p:spPr>
          <a:xfrm>
            <a:off x="9171432" y="3118104"/>
            <a:ext cx="2286000" cy="502920"/>
          </a:xfrm>
          <a:prstGeom prst="rect">
            <a:avLst/>
          </a:prstGeom>
          <a:noFill/>
          <a:ln/>
        </p:spPr>
        <p:txBody>
          <a:bodyPr wrap="square" lIns="0" tIns="0" rIns="0" bIns="0" rtlCol="0" anchor="ctr"/>
          <a:lstStyle/>
          <a:p>
            <a:pPr algn="r" indent="0" marL="0">
              <a:buNone/>
            </a:pPr>
            <a:r>
              <a:rPr lang="en-US" sz="1500" b="1" dirty="0">
                <a:solidFill>
                  <a:srgbClr val="2F6BFF"/>
                </a:solidFill>
                <a:latin typeface="Calibri" pitchFamily="34" charset="0"/>
                <a:ea typeface="Calibri" pitchFamily="34" charset="-122"/>
                <a:cs typeface="Calibri" pitchFamily="34" charset="-120"/>
              </a:rPr>
              <a:t>364.55 SAR</a:t>
            </a:r>
            <a:endParaRPr lang="en-US" sz="1500" dirty="0"/>
          </a:p>
        </p:txBody>
      </p:sp>
      <p:sp>
        <p:nvSpPr>
          <p:cNvPr id="15" name="Shape 13"/>
          <p:cNvSpPr/>
          <p:nvPr/>
        </p:nvSpPr>
        <p:spPr>
          <a:xfrm>
            <a:off x="548640" y="3922776"/>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16" name="Shape 14"/>
          <p:cNvSpPr/>
          <p:nvPr/>
        </p:nvSpPr>
        <p:spPr>
          <a:xfrm>
            <a:off x="548640" y="3922776"/>
            <a:ext cx="128016" cy="914400"/>
          </a:xfrm>
          <a:prstGeom prst="rect">
            <a:avLst/>
          </a:prstGeom>
          <a:solidFill>
            <a:srgbClr val="16A34A"/>
          </a:solidFill>
          <a:ln/>
        </p:spPr>
      </p:sp>
      <p:sp>
        <p:nvSpPr>
          <p:cNvPr id="17" name="Text 15"/>
          <p:cNvSpPr/>
          <p:nvPr/>
        </p:nvSpPr>
        <p:spPr>
          <a:xfrm>
            <a:off x="914400" y="4032504"/>
            <a:ext cx="2743200" cy="68580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Computer (brain)</a:t>
            </a:r>
            <a:endParaRPr lang="en-US" sz="1600" dirty="0"/>
          </a:p>
        </p:txBody>
      </p:sp>
      <p:sp>
        <p:nvSpPr>
          <p:cNvPr id="18" name="Text 16"/>
          <p:cNvSpPr/>
          <p:nvPr/>
        </p:nvSpPr>
        <p:spPr>
          <a:xfrm>
            <a:off x="3657600" y="4032504"/>
            <a:ext cx="5760720" cy="68580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Raspberry Pi Zero 2W kit · runs the app on-site</a:t>
            </a:r>
            <a:endParaRPr lang="en-US" sz="1250" dirty="0"/>
          </a:p>
        </p:txBody>
      </p:sp>
      <p:sp>
        <p:nvSpPr>
          <p:cNvPr id="19" name="Text 17"/>
          <p:cNvSpPr/>
          <p:nvPr/>
        </p:nvSpPr>
        <p:spPr>
          <a:xfrm>
            <a:off x="9171432" y="4142232"/>
            <a:ext cx="2286000" cy="502920"/>
          </a:xfrm>
          <a:prstGeom prst="rect">
            <a:avLst/>
          </a:prstGeom>
          <a:noFill/>
          <a:ln/>
        </p:spPr>
        <p:txBody>
          <a:bodyPr wrap="square" lIns="0" tIns="0" rIns="0" bIns="0" rtlCol="0" anchor="ctr"/>
          <a:lstStyle/>
          <a:p>
            <a:pPr algn="r" indent="0" marL="0">
              <a:buNone/>
            </a:pPr>
            <a:r>
              <a:rPr lang="en-US" sz="1500" b="1" dirty="0">
                <a:solidFill>
                  <a:srgbClr val="16A34A"/>
                </a:solidFill>
                <a:latin typeface="Calibri" pitchFamily="34" charset="0"/>
                <a:ea typeface="Calibri" pitchFamily="34" charset="-122"/>
                <a:cs typeface="Calibri" pitchFamily="34" charset="-120"/>
              </a:rPr>
              <a:t>270.25 SAR</a:t>
            </a:r>
            <a:endParaRPr lang="en-US" sz="1500" dirty="0"/>
          </a:p>
        </p:txBody>
      </p:sp>
      <p:sp>
        <p:nvSpPr>
          <p:cNvPr id="20" name="Shape 18"/>
          <p:cNvSpPr/>
          <p:nvPr/>
        </p:nvSpPr>
        <p:spPr>
          <a:xfrm>
            <a:off x="548640" y="4946904"/>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21" name="Shape 19"/>
          <p:cNvSpPr/>
          <p:nvPr/>
        </p:nvSpPr>
        <p:spPr>
          <a:xfrm>
            <a:off x="548640" y="4946904"/>
            <a:ext cx="128016" cy="914400"/>
          </a:xfrm>
          <a:prstGeom prst="rect">
            <a:avLst/>
          </a:prstGeom>
          <a:solidFill>
            <a:srgbClr val="16A34A"/>
          </a:solidFill>
          <a:ln/>
        </p:spPr>
      </p:sp>
      <p:sp>
        <p:nvSpPr>
          <p:cNvPr id="22" name="Text 20"/>
          <p:cNvSpPr/>
          <p:nvPr/>
        </p:nvSpPr>
        <p:spPr>
          <a:xfrm>
            <a:off x="914400" y="5056632"/>
            <a:ext cx="2743200" cy="685800"/>
          </a:xfrm>
          <a:prstGeom prst="rect">
            <a:avLst/>
          </a:prstGeom>
          <a:noFill/>
          <a:ln/>
        </p:spPr>
        <p:txBody>
          <a:bodyPr wrap="square" lIns="0" tIns="0" rIns="0" bIns="0" rtlCol="0" anchor="ctr"/>
          <a:lstStyle/>
          <a:p>
            <a:pPr indent="0" marL="0">
              <a:buNone/>
            </a:pPr>
            <a:r>
              <a:rPr lang="en-US" sz="1600" b="1" dirty="0">
                <a:solidFill>
                  <a:srgbClr val="0B1524"/>
                </a:solidFill>
                <a:latin typeface="Calibri" pitchFamily="34" charset="0"/>
                <a:ea typeface="Calibri" pitchFamily="34" charset="-122"/>
                <a:cs typeface="Calibri" pitchFamily="34" charset="-120"/>
              </a:rPr>
              <a:t>Buttons</a:t>
            </a:r>
            <a:endParaRPr lang="en-US" sz="1600" dirty="0"/>
          </a:p>
        </p:txBody>
      </p:sp>
      <p:sp>
        <p:nvSpPr>
          <p:cNvPr id="23" name="Text 21"/>
          <p:cNvSpPr/>
          <p:nvPr/>
        </p:nvSpPr>
        <p:spPr>
          <a:xfrm>
            <a:off x="3657600" y="5056632"/>
            <a:ext cx="5760720" cy="685800"/>
          </a:xfrm>
          <a:prstGeom prst="rect">
            <a:avLst/>
          </a:prstGeom>
          <a:noFill/>
          <a:ln/>
        </p:spPr>
        <p:txBody>
          <a:bodyPr wrap="square" lIns="0" tIns="0" rIns="0" bIns="0" rtlCol="0" anchor="ctr"/>
          <a:lstStyle/>
          <a:p>
            <a:pPr indent="0" marL="0">
              <a:buNone/>
            </a:pPr>
            <a:r>
              <a:rPr lang="en-US" sz="1250" dirty="0">
                <a:solidFill>
                  <a:srgbClr val="66707F"/>
                </a:solidFill>
                <a:latin typeface="Calibri" pitchFamily="34" charset="0"/>
                <a:ea typeface="Calibri" pitchFamily="34" charset="-122"/>
                <a:cs typeface="Calibri" pitchFamily="34" charset="-120"/>
              </a:rPr>
              <a:t>USB test dome (86) + outdoor IP67 mushroom (~140)</a:t>
            </a:r>
            <a:endParaRPr lang="en-US" sz="1250" dirty="0"/>
          </a:p>
        </p:txBody>
      </p:sp>
      <p:sp>
        <p:nvSpPr>
          <p:cNvPr id="24" name="Text 22"/>
          <p:cNvSpPr/>
          <p:nvPr/>
        </p:nvSpPr>
        <p:spPr>
          <a:xfrm>
            <a:off x="9171432" y="5166360"/>
            <a:ext cx="2286000" cy="502920"/>
          </a:xfrm>
          <a:prstGeom prst="rect">
            <a:avLst/>
          </a:prstGeom>
          <a:noFill/>
          <a:ln/>
        </p:spPr>
        <p:txBody>
          <a:bodyPr wrap="square" lIns="0" tIns="0" rIns="0" bIns="0" rtlCol="0" anchor="ctr"/>
          <a:lstStyle/>
          <a:p>
            <a:pPr algn="r" indent="0" marL="0">
              <a:buNone/>
            </a:pPr>
            <a:r>
              <a:rPr lang="en-US" sz="1500" b="1" dirty="0">
                <a:solidFill>
                  <a:srgbClr val="16A34A"/>
                </a:solidFill>
                <a:latin typeface="Calibri" pitchFamily="34" charset="0"/>
                <a:ea typeface="Calibri" pitchFamily="34" charset="-122"/>
                <a:cs typeface="Calibri" pitchFamily="34" charset="-120"/>
              </a:rPr>
              <a:t>~226 SAR</a:t>
            </a:r>
            <a:endParaRPr lang="en-US" sz="1500" dirty="0"/>
          </a:p>
        </p:txBody>
      </p:sp>
      <p:sp>
        <p:nvSpPr>
          <p:cNvPr id="25" name="Text 2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A full 2-camera pitch kit secured for about SAR 2,000 — no subscription.</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991210" cy="310896"/>
          </a:xfrm>
          <a:prstGeom prst="roundRect">
            <a:avLst>
              <a:gd name="adj" fmla="val 20588"/>
            </a:avLst>
          </a:prstGeom>
          <a:solidFill>
            <a:srgbClr val="16A34A"/>
          </a:solidFill>
          <a:ln/>
        </p:spPr>
      </p:sp>
      <p:sp>
        <p:nvSpPr>
          <p:cNvPr id="3" name="Text 1"/>
          <p:cNvSpPr/>
          <p:nvPr/>
        </p:nvSpPr>
        <p:spPr>
          <a:xfrm>
            <a:off x="548640" y="457200"/>
            <a:ext cx="991210"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PROGRESS</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Where we are — what’s ordered</a:t>
            </a:r>
            <a:endParaRPr lang="en-US" sz="3200" dirty="0"/>
          </a:p>
        </p:txBody>
      </p:sp>
      <p:sp>
        <p:nvSpPr>
          <p:cNvPr id="5" name="Shape 3"/>
          <p:cNvSpPr/>
          <p:nvPr/>
        </p:nvSpPr>
        <p:spPr>
          <a:xfrm>
            <a:off x="548640" y="1828800"/>
            <a:ext cx="11091672" cy="749808"/>
          </a:xfrm>
          <a:prstGeom prst="roundRect">
            <a:avLst>
              <a:gd name="adj" fmla="val 10976"/>
            </a:avLst>
          </a:prstGeom>
          <a:solidFill>
            <a:srgbClr val="FFFFFF"/>
          </a:solidFill>
          <a:ln/>
          <a:effectLst>
            <a:outerShdw sx="100000" sy="100000" kx="0" ky="0" algn="bl" rotWithShape="0" blurRad="88900" dist="25400" dir="5400000">
              <a:srgbClr val="9fb0c8">
                <a:alpha val="28000"/>
              </a:srgbClr>
            </a:outerShdw>
          </a:effectLst>
        </p:spPr>
      </p:sp>
      <p:sp>
        <p:nvSpPr>
          <p:cNvPr id="6" name="Shape 4"/>
          <p:cNvSpPr/>
          <p:nvPr/>
        </p:nvSpPr>
        <p:spPr>
          <a:xfrm>
            <a:off x="548640" y="1828800"/>
            <a:ext cx="128016" cy="749808"/>
          </a:xfrm>
          <a:prstGeom prst="rect">
            <a:avLst/>
          </a:prstGeom>
          <a:solidFill>
            <a:srgbClr val="16A34A"/>
          </a:solidFill>
          <a:ln/>
        </p:spPr>
      </p:sp>
      <p:sp>
        <p:nvSpPr>
          <p:cNvPr id="7" name="Text 5"/>
          <p:cNvSpPr/>
          <p:nvPr/>
        </p:nvSpPr>
        <p:spPr>
          <a:xfrm>
            <a:off x="914400" y="1901952"/>
            <a:ext cx="3291840" cy="36576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Cameras ×2</a:t>
            </a:r>
            <a:endParaRPr lang="en-US" sz="1450" dirty="0"/>
          </a:p>
        </p:txBody>
      </p:sp>
      <p:sp>
        <p:nvSpPr>
          <p:cNvPr id="8" name="Text 6"/>
          <p:cNvSpPr/>
          <p:nvPr/>
        </p:nvSpPr>
        <p:spPr>
          <a:xfrm>
            <a:off x="914400" y="2231136"/>
            <a:ext cx="6035040" cy="292608"/>
          </a:xfrm>
          <a:prstGeom prst="rect">
            <a:avLst/>
          </a:prstGeom>
          <a:noFill/>
          <a:ln/>
        </p:spPr>
        <p:txBody>
          <a:bodyPr wrap="square" lIns="0" tIns="0" rIns="0" bIns="0" rtlCol="0" anchor="ctr"/>
          <a:lstStyle/>
          <a:p>
            <a:pPr indent="0" marL="0">
              <a:buNone/>
            </a:pPr>
            <a:r>
              <a:rPr lang="en-US" sz="1150" dirty="0">
                <a:solidFill>
                  <a:srgbClr val="66707F"/>
                </a:solidFill>
                <a:latin typeface="Calibri" pitchFamily="34" charset="0"/>
                <a:ea typeface="Calibri" pitchFamily="34" charset="-122"/>
                <a:cs typeface="Calibri" pitchFamily="34" charset="-120"/>
              </a:rPr>
              <a:t>Hikvision DS-2CD2683G2-LIZS2U · 4K varifocal 2.8–12mm</a:t>
            </a:r>
            <a:endParaRPr lang="en-US" sz="1150" dirty="0"/>
          </a:p>
        </p:txBody>
      </p:sp>
      <p:sp>
        <p:nvSpPr>
          <p:cNvPr id="9" name="Text 7"/>
          <p:cNvSpPr/>
          <p:nvPr/>
        </p:nvSpPr>
        <p:spPr>
          <a:xfrm>
            <a:off x="7662672" y="2011680"/>
            <a:ext cx="1737360" cy="384048"/>
          </a:xfrm>
          <a:prstGeom prst="rect">
            <a:avLst/>
          </a:prstGeom>
          <a:noFill/>
          <a:ln/>
        </p:spPr>
        <p:txBody>
          <a:bodyPr wrap="square" lIns="0" tIns="0" rIns="0" bIns="0" rtlCol="0" anchor="ctr"/>
          <a:lstStyle/>
          <a:p>
            <a:pPr algn="r" indent="0" marL="0">
              <a:buNone/>
            </a:pPr>
            <a:r>
              <a:rPr lang="en-US" sz="1400" b="1" dirty="0">
                <a:solidFill>
                  <a:srgbClr val="0B1524"/>
                </a:solidFill>
                <a:latin typeface="Calibri" pitchFamily="34" charset="0"/>
                <a:ea typeface="Calibri" pitchFamily="34" charset="-122"/>
                <a:cs typeface="Calibri" pitchFamily="34" charset="-120"/>
              </a:rPr>
              <a:t>1,294.90 SAR</a:t>
            </a:r>
            <a:endParaRPr lang="en-US" sz="1400" dirty="0"/>
          </a:p>
        </p:txBody>
      </p:sp>
      <p:sp>
        <p:nvSpPr>
          <p:cNvPr id="10" name="Shape 8"/>
          <p:cNvSpPr/>
          <p:nvPr/>
        </p:nvSpPr>
        <p:spPr>
          <a:xfrm>
            <a:off x="9674352" y="2011680"/>
            <a:ext cx="1828800" cy="384048"/>
          </a:xfrm>
          <a:prstGeom prst="roundRect">
            <a:avLst>
              <a:gd name="adj" fmla="val 14286"/>
            </a:avLst>
          </a:prstGeom>
          <a:solidFill>
            <a:srgbClr val="16A34A"/>
          </a:solidFill>
          <a:ln/>
        </p:spPr>
      </p:sp>
      <p:sp>
        <p:nvSpPr>
          <p:cNvPr id="11" name="Text 9"/>
          <p:cNvSpPr/>
          <p:nvPr/>
        </p:nvSpPr>
        <p:spPr>
          <a:xfrm>
            <a:off x="9674352" y="2011680"/>
            <a:ext cx="1828800" cy="384048"/>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ARRIVED</a:t>
            </a:r>
            <a:endParaRPr lang="en-US" sz="1050" dirty="0"/>
          </a:p>
        </p:txBody>
      </p:sp>
      <p:sp>
        <p:nvSpPr>
          <p:cNvPr id="12" name="Shape 10"/>
          <p:cNvSpPr/>
          <p:nvPr/>
        </p:nvSpPr>
        <p:spPr>
          <a:xfrm>
            <a:off x="548640" y="2670048"/>
            <a:ext cx="11091672" cy="749808"/>
          </a:xfrm>
          <a:prstGeom prst="roundRect">
            <a:avLst>
              <a:gd name="adj" fmla="val 10976"/>
            </a:avLst>
          </a:prstGeom>
          <a:solidFill>
            <a:srgbClr val="FFFFFF"/>
          </a:solidFill>
          <a:ln/>
          <a:effectLst>
            <a:outerShdw sx="100000" sy="100000" kx="0" ky="0" algn="bl" rotWithShape="0" blurRad="88900" dist="25400" dir="5400000">
              <a:srgbClr val="9fb0c8">
                <a:alpha val="28000"/>
              </a:srgbClr>
            </a:outerShdw>
          </a:effectLst>
        </p:spPr>
      </p:sp>
      <p:sp>
        <p:nvSpPr>
          <p:cNvPr id="13" name="Shape 11"/>
          <p:cNvSpPr/>
          <p:nvPr/>
        </p:nvSpPr>
        <p:spPr>
          <a:xfrm>
            <a:off x="548640" y="2670048"/>
            <a:ext cx="128016" cy="749808"/>
          </a:xfrm>
          <a:prstGeom prst="rect">
            <a:avLst/>
          </a:prstGeom>
          <a:solidFill>
            <a:srgbClr val="16A34A"/>
          </a:solidFill>
          <a:ln/>
        </p:spPr>
      </p:sp>
      <p:sp>
        <p:nvSpPr>
          <p:cNvPr id="14" name="Text 12"/>
          <p:cNvSpPr/>
          <p:nvPr/>
        </p:nvSpPr>
        <p:spPr>
          <a:xfrm>
            <a:off x="914400" y="2743200"/>
            <a:ext cx="3291840" cy="36576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NVR</a:t>
            </a:r>
            <a:endParaRPr lang="en-US" sz="1450" dirty="0"/>
          </a:p>
        </p:txBody>
      </p:sp>
      <p:sp>
        <p:nvSpPr>
          <p:cNvPr id="15" name="Text 13"/>
          <p:cNvSpPr/>
          <p:nvPr/>
        </p:nvSpPr>
        <p:spPr>
          <a:xfrm>
            <a:off x="914400" y="3072384"/>
            <a:ext cx="6035040" cy="292608"/>
          </a:xfrm>
          <a:prstGeom prst="rect">
            <a:avLst/>
          </a:prstGeom>
          <a:noFill/>
          <a:ln/>
        </p:spPr>
        <p:txBody>
          <a:bodyPr wrap="square" lIns="0" tIns="0" rIns="0" bIns="0" rtlCol="0" anchor="ctr"/>
          <a:lstStyle/>
          <a:p>
            <a:pPr indent="0" marL="0">
              <a:buNone/>
            </a:pPr>
            <a:r>
              <a:rPr lang="en-US" sz="1150" dirty="0">
                <a:solidFill>
                  <a:srgbClr val="66707F"/>
                </a:solidFill>
                <a:latin typeface="Calibri" pitchFamily="34" charset="0"/>
                <a:ea typeface="Calibri" pitchFamily="34" charset="-122"/>
                <a:cs typeface="Calibri" pitchFamily="34" charset="-120"/>
              </a:rPr>
              <a:t>DS-7604NXI-K1/4P · 4-ch PoE (powers the cameras)</a:t>
            </a:r>
            <a:endParaRPr lang="en-US" sz="1150" dirty="0"/>
          </a:p>
        </p:txBody>
      </p:sp>
      <p:sp>
        <p:nvSpPr>
          <p:cNvPr id="16" name="Text 14"/>
          <p:cNvSpPr/>
          <p:nvPr/>
        </p:nvSpPr>
        <p:spPr>
          <a:xfrm>
            <a:off x="7662672" y="2852928"/>
            <a:ext cx="1737360" cy="384048"/>
          </a:xfrm>
          <a:prstGeom prst="rect">
            <a:avLst/>
          </a:prstGeom>
          <a:noFill/>
          <a:ln/>
        </p:spPr>
        <p:txBody>
          <a:bodyPr wrap="square" lIns="0" tIns="0" rIns="0" bIns="0" rtlCol="0" anchor="ctr"/>
          <a:lstStyle/>
          <a:p>
            <a:pPr algn="r" indent="0" marL="0">
              <a:buNone/>
            </a:pPr>
            <a:r>
              <a:rPr lang="en-US" sz="1400" b="1" dirty="0">
                <a:solidFill>
                  <a:srgbClr val="0B1524"/>
                </a:solidFill>
                <a:latin typeface="Calibri" pitchFamily="34" charset="0"/>
                <a:ea typeface="Calibri" pitchFamily="34" charset="-122"/>
                <a:cs typeface="Calibri" pitchFamily="34" charset="-120"/>
              </a:rPr>
              <a:t>364.55 SAR</a:t>
            </a:r>
            <a:endParaRPr lang="en-US" sz="1400" dirty="0"/>
          </a:p>
        </p:txBody>
      </p:sp>
      <p:sp>
        <p:nvSpPr>
          <p:cNvPr id="17" name="Shape 15"/>
          <p:cNvSpPr/>
          <p:nvPr/>
        </p:nvSpPr>
        <p:spPr>
          <a:xfrm>
            <a:off x="9674352" y="2852928"/>
            <a:ext cx="1828800" cy="384048"/>
          </a:xfrm>
          <a:prstGeom prst="roundRect">
            <a:avLst>
              <a:gd name="adj" fmla="val 14286"/>
            </a:avLst>
          </a:prstGeom>
          <a:solidFill>
            <a:srgbClr val="16A34A"/>
          </a:solidFill>
          <a:ln/>
        </p:spPr>
      </p:sp>
      <p:sp>
        <p:nvSpPr>
          <p:cNvPr id="18" name="Text 16"/>
          <p:cNvSpPr/>
          <p:nvPr/>
        </p:nvSpPr>
        <p:spPr>
          <a:xfrm>
            <a:off x="9674352" y="2852928"/>
            <a:ext cx="1828800" cy="384048"/>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ARRIVED</a:t>
            </a:r>
            <a:endParaRPr lang="en-US" sz="1050" dirty="0"/>
          </a:p>
        </p:txBody>
      </p:sp>
      <p:sp>
        <p:nvSpPr>
          <p:cNvPr id="19" name="Shape 17"/>
          <p:cNvSpPr/>
          <p:nvPr/>
        </p:nvSpPr>
        <p:spPr>
          <a:xfrm>
            <a:off x="548640" y="3511296"/>
            <a:ext cx="11091672" cy="749808"/>
          </a:xfrm>
          <a:prstGeom prst="roundRect">
            <a:avLst>
              <a:gd name="adj" fmla="val 10976"/>
            </a:avLst>
          </a:prstGeom>
          <a:solidFill>
            <a:srgbClr val="FFFFFF"/>
          </a:solidFill>
          <a:ln/>
          <a:effectLst>
            <a:outerShdw sx="100000" sy="100000" kx="0" ky="0" algn="bl" rotWithShape="0" blurRad="88900" dist="25400" dir="5400000">
              <a:srgbClr val="9fb0c8">
                <a:alpha val="28000"/>
              </a:srgbClr>
            </a:outerShdw>
          </a:effectLst>
        </p:spPr>
      </p:sp>
      <p:sp>
        <p:nvSpPr>
          <p:cNvPr id="20" name="Shape 18"/>
          <p:cNvSpPr/>
          <p:nvPr/>
        </p:nvSpPr>
        <p:spPr>
          <a:xfrm>
            <a:off x="548640" y="3511296"/>
            <a:ext cx="128016" cy="749808"/>
          </a:xfrm>
          <a:prstGeom prst="rect">
            <a:avLst/>
          </a:prstGeom>
          <a:solidFill>
            <a:srgbClr val="2F6BFF"/>
          </a:solidFill>
          <a:ln/>
        </p:spPr>
      </p:sp>
      <p:sp>
        <p:nvSpPr>
          <p:cNvPr id="21" name="Text 19"/>
          <p:cNvSpPr/>
          <p:nvPr/>
        </p:nvSpPr>
        <p:spPr>
          <a:xfrm>
            <a:off x="914400" y="3584448"/>
            <a:ext cx="3291840" cy="36576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Raspberry Pi</a:t>
            </a:r>
            <a:endParaRPr lang="en-US" sz="1450" dirty="0"/>
          </a:p>
        </p:txBody>
      </p:sp>
      <p:sp>
        <p:nvSpPr>
          <p:cNvPr id="22" name="Text 20"/>
          <p:cNvSpPr/>
          <p:nvPr/>
        </p:nvSpPr>
        <p:spPr>
          <a:xfrm>
            <a:off x="914400" y="3913632"/>
            <a:ext cx="6035040" cy="292608"/>
          </a:xfrm>
          <a:prstGeom prst="rect">
            <a:avLst/>
          </a:prstGeom>
          <a:noFill/>
          <a:ln/>
        </p:spPr>
        <p:txBody>
          <a:bodyPr wrap="square" lIns="0" tIns="0" rIns="0" bIns="0" rtlCol="0" anchor="ctr"/>
          <a:lstStyle/>
          <a:p>
            <a:pPr indent="0" marL="0">
              <a:buNone/>
            </a:pPr>
            <a:r>
              <a:rPr lang="en-US" sz="1150" dirty="0">
                <a:solidFill>
                  <a:srgbClr val="66707F"/>
                </a:solidFill>
                <a:latin typeface="Calibri" pitchFamily="34" charset="0"/>
                <a:ea typeface="Calibri" pitchFamily="34" charset="-122"/>
                <a:cs typeface="Calibri" pitchFamily="34" charset="-120"/>
              </a:rPr>
              <a:t>Zero 2W kit · runs the app on-site</a:t>
            </a:r>
            <a:endParaRPr lang="en-US" sz="1150" dirty="0"/>
          </a:p>
        </p:txBody>
      </p:sp>
      <p:sp>
        <p:nvSpPr>
          <p:cNvPr id="23" name="Text 21"/>
          <p:cNvSpPr/>
          <p:nvPr/>
        </p:nvSpPr>
        <p:spPr>
          <a:xfrm>
            <a:off x="7662672" y="3694176"/>
            <a:ext cx="1737360" cy="384048"/>
          </a:xfrm>
          <a:prstGeom prst="rect">
            <a:avLst/>
          </a:prstGeom>
          <a:noFill/>
          <a:ln/>
        </p:spPr>
        <p:txBody>
          <a:bodyPr wrap="square" lIns="0" tIns="0" rIns="0" bIns="0" rtlCol="0" anchor="ctr"/>
          <a:lstStyle/>
          <a:p>
            <a:pPr algn="r" indent="0" marL="0">
              <a:buNone/>
            </a:pPr>
            <a:r>
              <a:rPr lang="en-US" sz="1400" b="1" dirty="0">
                <a:solidFill>
                  <a:srgbClr val="0B1524"/>
                </a:solidFill>
                <a:latin typeface="Calibri" pitchFamily="34" charset="0"/>
                <a:ea typeface="Calibri" pitchFamily="34" charset="-122"/>
                <a:cs typeface="Calibri" pitchFamily="34" charset="-120"/>
              </a:rPr>
              <a:t>270.25 SAR</a:t>
            </a:r>
            <a:endParaRPr lang="en-US" sz="1400" dirty="0"/>
          </a:p>
        </p:txBody>
      </p:sp>
      <p:sp>
        <p:nvSpPr>
          <p:cNvPr id="24" name="Shape 22"/>
          <p:cNvSpPr/>
          <p:nvPr/>
        </p:nvSpPr>
        <p:spPr>
          <a:xfrm>
            <a:off x="9674352" y="3694176"/>
            <a:ext cx="1828800" cy="384048"/>
          </a:xfrm>
          <a:prstGeom prst="roundRect">
            <a:avLst>
              <a:gd name="adj" fmla="val 14286"/>
            </a:avLst>
          </a:prstGeom>
          <a:solidFill>
            <a:srgbClr val="2F6BFF"/>
          </a:solidFill>
          <a:ln/>
        </p:spPr>
      </p:sp>
      <p:sp>
        <p:nvSpPr>
          <p:cNvPr id="25" name="Text 23"/>
          <p:cNvSpPr/>
          <p:nvPr/>
        </p:nvSpPr>
        <p:spPr>
          <a:xfrm>
            <a:off x="9674352" y="3694176"/>
            <a:ext cx="1828800" cy="384048"/>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ON THE WAY</a:t>
            </a:r>
            <a:endParaRPr lang="en-US" sz="1050" dirty="0"/>
          </a:p>
        </p:txBody>
      </p:sp>
      <p:sp>
        <p:nvSpPr>
          <p:cNvPr id="26" name="Shape 24"/>
          <p:cNvSpPr/>
          <p:nvPr/>
        </p:nvSpPr>
        <p:spPr>
          <a:xfrm>
            <a:off x="548640" y="4352544"/>
            <a:ext cx="11091672" cy="749808"/>
          </a:xfrm>
          <a:prstGeom prst="roundRect">
            <a:avLst>
              <a:gd name="adj" fmla="val 10976"/>
            </a:avLst>
          </a:prstGeom>
          <a:solidFill>
            <a:srgbClr val="FFFFFF"/>
          </a:solidFill>
          <a:ln/>
          <a:effectLst>
            <a:outerShdw sx="100000" sy="100000" kx="0" ky="0" algn="bl" rotWithShape="0" blurRad="88900" dist="25400" dir="5400000">
              <a:srgbClr val="9fb0c8">
                <a:alpha val="28000"/>
              </a:srgbClr>
            </a:outerShdw>
          </a:effectLst>
        </p:spPr>
      </p:sp>
      <p:sp>
        <p:nvSpPr>
          <p:cNvPr id="27" name="Shape 25"/>
          <p:cNvSpPr/>
          <p:nvPr/>
        </p:nvSpPr>
        <p:spPr>
          <a:xfrm>
            <a:off x="548640" y="4352544"/>
            <a:ext cx="128016" cy="749808"/>
          </a:xfrm>
          <a:prstGeom prst="rect">
            <a:avLst/>
          </a:prstGeom>
          <a:solidFill>
            <a:srgbClr val="2F6BFF"/>
          </a:solidFill>
          <a:ln/>
        </p:spPr>
      </p:sp>
      <p:sp>
        <p:nvSpPr>
          <p:cNvPr id="28" name="Text 26"/>
          <p:cNvSpPr/>
          <p:nvPr/>
        </p:nvSpPr>
        <p:spPr>
          <a:xfrm>
            <a:off x="914400" y="4425696"/>
            <a:ext cx="3291840" cy="36576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USB test button</a:t>
            </a:r>
            <a:endParaRPr lang="en-US" sz="1450" dirty="0"/>
          </a:p>
        </p:txBody>
      </p:sp>
      <p:sp>
        <p:nvSpPr>
          <p:cNvPr id="29" name="Text 27"/>
          <p:cNvSpPr/>
          <p:nvPr/>
        </p:nvSpPr>
        <p:spPr>
          <a:xfrm>
            <a:off x="914400" y="4754880"/>
            <a:ext cx="6035040" cy="292608"/>
          </a:xfrm>
          <a:prstGeom prst="rect">
            <a:avLst/>
          </a:prstGeom>
          <a:noFill/>
          <a:ln/>
        </p:spPr>
        <p:txBody>
          <a:bodyPr wrap="square" lIns="0" tIns="0" rIns="0" bIns="0" rtlCol="0" anchor="ctr"/>
          <a:lstStyle/>
          <a:p>
            <a:pPr indent="0" marL="0">
              <a:buNone/>
            </a:pPr>
            <a:r>
              <a:rPr lang="en-US" sz="1150" dirty="0">
                <a:solidFill>
                  <a:srgbClr val="66707F"/>
                </a:solidFill>
                <a:latin typeface="Calibri" pitchFamily="34" charset="0"/>
                <a:ea typeface="Calibri" pitchFamily="34" charset="-122"/>
                <a:cs typeface="Calibri" pitchFamily="34" charset="-120"/>
              </a:rPr>
              <a:t>62mm USB dome · plug &amp; play</a:t>
            </a:r>
            <a:endParaRPr lang="en-US" sz="1150" dirty="0"/>
          </a:p>
        </p:txBody>
      </p:sp>
      <p:sp>
        <p:nvSpPr>
          <p:cNvPr id="30" name="Text 28"/>
          <p:cNvSpPr/>
          <p:nvPr/>
        </p:nvSpPr>
        <p:spPr>
          <a:xfrm>
            <a:off x="7662672" y="4535424"/>
            <a:ext cx="1737360" cy="384048"/>
          </a:xfrm>
          <a:prstGeom prst="rect">
            <a:avLst/>
          </a:prstGeom>
          <a:noFill/>
          <a:ln/>
        </p:spPr>
        <p:txBody>
          <a:bodyPr wrap="square" lIns="0" tIns="0" rIns="0" bIns="0" rtlCol="0" anchor="ctr"/>
          <a:lstStyle/>
          <a:p>
            <a:pPr algn="r" indent="0" marL="0">
              <a:buNone/>
            </a:pPr>
            <a:r>
              <a:rPr lang="en-US" sz="1400" b="1" dirty="0">
                <a:solidFill>
                  <a:srgbClr val="0B1524"/>
                </a:solidFill>
                <a:latin typeface="Calibri" pitchFamily="34" charset="0"/>
                <a:ea typeface="Calibri" pitchFamily="34" charset="-122"/>
                <a:cs typeface="Calibri" pitchFamily="34" charset="-120"/>
              </a:rPr>
              <a:t>86.42 SAR</a:t>
            </a:r>
            <a:endParaRPr lang="en-US" sz="1400" dirty="0"/>
          </a:p>
        </p:txBody>
      </p:sp>
      <p:sp>
        <p:nvSpPr>
          <p:cNvPr id="31" name="Shape 29"/>
          <p:cNvSpPr/>
          <p:nvPr/>
        </p:nvSpPr>
        <p:spPr>
          <a:xfrm>
            <a:off x="9674352" y="4535424"/>
            <a:ext cx="1828800" cy="384048"/>
          </a:xfrm>
          <a:prstGeom prst="roundRect">
            <a:avLst>
              <a:gd name="adj" fmla="val 14286"/>
            </a:avLst>
          </a:prstGeom>
          <a:solidFill>
            <a:srgbClr val="2F6BFF"/>
          </a:solidFill>
          <a:ln/>
        </p:spPr>
      </p:sp>
      <p:sp>
        <p:nvSpPr>
          <p:cNvPr id="32" name="Text 30"/>
          <p:cNvSpPr/>
          <p:nvPr/>
        </p:nvSpPr>
        <p:spPr>
          <a:xfrm>
            <a:off x="9674352" y="4535424"/>
            <a:ext cx="1828800" cy="384048"/>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ON THE WAY</a:t>
            </a:r>
            <a:endParaRPr lang="en-US" sz="1050" dirty="0"/>
          </a:p>
        </p:txBody>
      </p:sp>
      <p:sp>
        <p:nvSpPr>
          <p:cNvPr id="33" name="Shape 31"/>
          <p:cNvSpPr/>
          <p:nvPr/>
        </p:nvSpPr>
        <p:spPr>
          <a:xfrm>
            <a:off x="548640" y="5193792"/>
            <a:ext cx="11091672" cy="749808"/>
          </a:xfrm>
          <a:prstGeom prst="roundRect">
            <a:avLst>
              <a:gd name="adj" fmla="val 10976"/>
            </a:avLst>
          </a:prstGeom>
          <a:solidFill>
            <a:srgbClr val="FFFFFF"/>
          </a:solidFill>
          <a:ln/>
          <a:effectLst>
            <a:outerShdw sx="100000" sy="100000" kx="0" ky="0" algn="bl" rotWithShape="0" blurRad="88900" dist="25400" dir="5400000">
              <a:srgbClr val="9fb0c8">
                <a:alpha val="28000"/>
              </a:srgbClr>
            </a:outerShdw>
          </a:effectLst>
        </p:spPr>
      </p:sp>
      <p:sp>
        <p:nvSpPr>
          <p:cNvPr id="34" name="Shape 32"/>
          <p:cNvSpPr/>
          <p:nvPr/>
        </p:nvSpPr>
        <p:spPr>
          <a:xfrm>
            <a:off x="548640" y="5193792"/>
            <a:ext cx="128016" cy="749808"/>
          </a:xfrm>
          <a:prstGeom prst="rect">
            <a:avLst/>
          </a:prstGeom>
          <a:solidFill>
            <a:srgbClr val="B45309"/>
          </a:solidFill>
          <a:ln/>
        </p:spPr>
      </p:sp>
      <p:sp>
        <p:nvSpPr>
          <p:cNvPr id="35" name="Text 33"/>
          <p:cNvSpPr/>
          <p:nvPr/>
        </p:nvSpPr>
        <p:spPr>
          <a:xfrm>
            <a:off x="914400" y="5266944"/>
            <a:ext cx="3291840" cy="365760"/>
          </a:xfrm>
          <a:prstGeom prst="rect">
            <a:avLst/>
          </a:prstGeom>
          <a:noFill/>
          <a:ln/>
        </p:spPr>
        <p:txBody>
          <a:bodyPr wrap="square" lIns="0" tIns="0" rIns="0" bIns="0" rtlCol="0" anchor="ctr"/>
          <a:lstStyle/>
          <a:p>
            <a:pPr indent="0" marL="0">
              <a:buNone/>
            </a:pPr>
            <a:r>
              <a:rPr lang="en-US" sz="1450" b="1" dirty="0">
                <a:solidFill>
                  <a:srgbClr val="0B1524"/>
                </a:solidFill>
                <a:latin typeface="Calibri" pitchFamily="34" charset="0"/>
                <a:ea typeface="Calibri" pitchFamily="34" charset="-122"/>
                <a:cs typeface="Calibri" pitchFamily="34" charset="-120"/>
              </a:rPr>
              <a:t>Outdoor button</a:t>
            </a:r>
            <a:endParaRPr lang="en-US" sz="1450" dirty="0"/>
          </a:p>
        </p:txBody>
      </p:sp>
      <p:sp>
        <p:nvSpPr>
          <p:cNvPr id="36" name="Text 34"/>
          <p:cNvSpPr/>
          <p:nvPr/>
        </p:nvSpPr>
        <p:spPr>
          <a:xfrm>
            <a:off x="914400" y="5596128"/>
            <a:ext cx="6035040" cy="292608"/>
          </a:xfrm>
          <a:prstGeom prst="rect">
            <a:avLst/>
          </a:prstGeom>
          <a:noFill/>
          <a:ln/>
        </p:spPr>
        <p:txBody>
          <a:bodyPr wrap="square" lIns="0" tIns="0" rIns="0" bIns="0" rtlCol="0" anchor="ctr"/>
          <a:lstStyle/>
          <a:p>
            <a:pPr indent="0" marL="0">
              <a:buNone/>
            </a:pPr>
            <a:r>
              <a:rPr lang="en-US" sz="1150" dirty="0">
                <a:solidFill>
                  <a:srgbClr val="66707F"/>
                </a:solidFill>
                <a:latin typeface="Calibri" pitchFamily="34" charset="0"/>
                <a:ea typeface="Calibri" pitchFamily="34" charset="-122"/>
                <a:cs typeface="Calibri" pitchFamily="34" charset="-120"/>
              </a:rPr>
              <a:t>IP67 mushroom (LAY37) · self-reset</a:t>
            </a:r>
            <a:endParaRPr lang="en-US" sz="1150" dirty="0"/>
          </a:p>
        </p:txBody>
      </p:sp>
      <p:sp>
        <p:nvSpPr>
          <p:cNvPr id="37" name="Text 35"/>
          <p:cNvSpPr/>
          <p:nvPr/>
        </p:nvSpPr>
        <p:spPr>
          <a:xfrm>
            <a:off x="7662672" y="5376672"/>
            <a:ext cx="1737360" cy="384048"/>
          </a:xfrm>
          <a:prstGeom prst="rect">
            <a:avLst/>
          </a:prstGeom>
          <a:noFill/>
          <a:ln/>
        </p:spPr>
        <p:txBody>
          <a:bodyPr wrap="square" lIns="0" tIns="0" rIns="0" bIns="0" rtlCol="0" anchor="ctr"/>
          <a:lstStyle/>
          <a:p>
            <a:pPr algn="r" indent="0" marL="0">
              <a:buNone/>
            </a:pPr>
            <a:r>
              <a:rPr lang="en-US" sz="1400" b="1" dirty="0">
                <a:solidFill>
                  <a:srgbClr val="0B1524"/>
                </a:solidFill>
                <a:latin typeface="Calibri" pitchFamily="34" charset="0"/>
                <a:ea typeface="Calibri" pitchFamily="34" charset="-122"/>
                <a:cs typeface="Calibri" pitchFamily="34" charset="-120"/>
              </a:rPr>
              <a:t>~140 SAR</a:t>
            </a:r>
            <a:endParaRPr lang="en-US" sz="1400" dirty="0"/>
          </a:p>
        </p:txBody>
      </p:sp>
      <p:sp>
        <p:nvSpPr>
          <p:cNvPr id="38" name="Shape 36"/>
          <p:cNvSpPr/>
          <p:nvPr/>
        </p:nvSpPr>
        <p:spPr>
          <a:xfrm>
            <a:off x="9674352" y="5376672"/>
            <a:ext cx="1828800" cy="384048"/>
          </a:xfrm>
          <a:prstGeom prst="roundRect">
            <a:avLst>
              <a:gd name="adj" fmla="val 14286"/>
            </a:avLst>
          </a:prstGeom>
          <a:solidFill>
            <a:srgbClr val="B45309"/>
          </a:solidFill>
          <a:ln/>
        </p:spPr>
      </p:sp>
      <p:sp>
        <p:nvSpPr>
          <p:cNvPr id="39" name="Text 37"/>
          <p:cNvSpPr/>
          <p:nvPr/>
        </p:nvSpPr>
        <p:spPr>
          <a:xfrm>
            <a:off x="9674352" y="5376672"/>
            <a:ext cx="1828800" cy="384048"/>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TO BUY</a:t>
            </a:r>
            <a:endParaRPr lang="en-US" sz="1050" dirty="0"/>
          </a:p>
        </p:txBody>
      </p:sp>
      <p:sp>
        <p:nvSpPr>
          <p:cNvPr id="40" name="Text 38"/>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Cameras + NVR in hand; Pi &amp; button en route; just the outdoor mushroom left to buy.</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218895" cy="310896"/>
          </a:xfrm>
          <a:prstGeom prst="roundRect">
            <a:avLst>
              <a:gd name="adj" fmla="val 20588"/>
            </a:avLst>
          </a:prstGeom>
          <a:solidFill>
            <a:srgbClr val="2F6BFF"/>
          </a:solidFill>
          <a:ln/>
        </p:spPr>
      </p:sp>
      <p:sp>
        <p:nvSpPr>
          <p:cNvPr id="3" name="Text 1"/>
          <p:cNvSpPr/>
          <p:nvPr/>
        </p:nvSpPr>
        <p:spPr>
          <a:xfrm>
            <a:off x="548640" y="457200"/>
            <a:ext cx="1218895"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FULL SYSTEM</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The 2-camera network</a:t>
            </a:r>
            <a:endParaRPr lang="en-US" sz="3200" dirty="0"/>
          </a:p>
        </p:txBody>
      </p:sp>
      <p:pic>
        <p:nvPicPr>
          <p:cNvPr id="5" name="Image 0" descr="d_structure.png">    </p:cNvPr>
          <p:cNvPicPr>
            <a:picLocks noChangeAspect="1"/>
          </p:cNvPicPr>
          <p:nvPr/>
        </p:nvPicPr>
        <p:blipFill>
          <a:blip r:embed="rId1"/>
          <a:stretch>
            <a:fillRect/>
          </a:stretch>
        </p:blipFill>
        <p:spPr>
          <a:xfrm>
            <a:off x="2514600" y="1783080"/>
            <a:ext cx="7132320" cy="4585063"/>
          </a:xfrm>
          <a:prstGeom prst="rect">
            <a:avLst/>
          </a:prstGeom>
        </p:spPr>
      </p:pic>
      <p:sp>
        <p:nvSpPr>
          <p:cNvPr id="6" name="Text 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Two corner cameras → mini-PC (30s buffer) → Wi-Fi → buttons behind the goals &amp; phones.</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294790" cy="310896"/>
          </a:xfrm>
          <a:prstGeom prst="roundRect">
            <a:avLst>
              <a:gd name="adj" fmla="val 20588"/>
            </a:avLst>
          </a:prstGeom>
          <a:solidFill>
            <a:srgbClr val="2F6BFF"/>
          </a:solidFill>
          <a:ln/>
        </p:spPr>
      </p:sp>
      <p:sp>
        <p:nvSpPr>
          <p:cNvPr id="3" name="Text 1"/>
          <p:cNvSpPr/>
          <p:nvPr/>
        </p:nvSpPr>
        <p:spPr>
          <a:xfrm>
            <a:off x="548640" y="457200"/>
            <a:ext cx="1294790"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ON THE PITCH</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Where everything sits</a:t>
            </a:r>
            <a:endParaRPr lang="en-US" sz="3200" dirty="0"/>
          </a:p>
        </p:txBody>
      </p:sp>
      <p:pic>
        <p:nvPicPr>
          <p:cNvPr id="5" name="Image 0" descr="d_pitch.png">    </p:cNvPr>
          <p:cNvPicPr>
            <a:picLocks noChangeAspect="1"/>
          </p:cNvPicPr>
          <p:nvPr/>
        </p:nvPicPr>
        <p:blipFill>
          <a:blip r:embed="rId1"/>
          <a:stretch>
            <a:fillRect/>
          </a:stretch>
        </p:blipFill>
        <p:spPr>
          <a:xfrm>
            <a:off x="2514600" y="1783080"/>
            <a:ext cx="7132320" cy="4585063"/>
          </a:xfrm>
          <a:prstGeom prst="rect">
            <a:avLst/>
          </a:prstGeom>
        </p:spPr>
      </p:pic>
      <p:sp>
        <p:nvSpPr>
          <p:cNvPr id="6" name="Text 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Cameras in the corners for full coverage; buttons behind each goal within reach of players.</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598371" cy="310896"/>
          </a:xfrm>
          <a:prstGeom prst="roundRect">
            <a:avLst>
              <a:gd name="adj" fmla="val 20588"/>
            </a:avLst>
          </a:prstGeom>
          <a:solidFill>
            <a:srgbClr val="2F6BFF"/>
          </a:solidFill>
          <a:ln/>
        </p:spPr>
      </p:sp>
      <p:sp>
        <p:nvSpPr>
          <p:cNvPr id="3" name="Text 1"/>
          <p:cNvSpPr/>
          <p:nvPr/>
        </p:nvSpPr>
        <p:spPr>
          <a:xfrm>
            <a:off x="548640" y="457200"/>
            <a:ext cx="1598371"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CAMERA PLACEMENT</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Two cameras, opposite sides</a:t>
            </a:r>
            <a:endParaRPr lang="en-US" sz="3200" dirty="0"/>
          </a:p>
        </p:txBody>
      </p:sp>
      <p:pic>
        <p:nvPicPr>
          <p:cNvPr id="5" name="Image 0" descr="d_layout.png">    </p:cNvPr>
          <p:cNvPicPr>
            <a:picLocks noChangeAspect="1"/>
          </p:cNvPicPr>
          <p:nvPr/>
        </p:nvPicPr>
        <p:blipFill>
          <a:blip r:embed="rId1"/>
          <a:stretch>
            <a:fillRect/>
          </a:stretch>
        </p:blipFill>
        <p:spPr>
          <a:xfrm>
            <a:off x="1517904" y="1737360"/>
            <a:ext cx="9144000" cy="51206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991210" cy="310896"/>
          </a:xfrm>
          <a:prstGeom prst="roundRect">
            <a:avLst>
              <a:gd name="adj" fmla="val 20588"/>
            </a:avLst>
          </a:prstGeom>
          <a:solidFill>
            <a:srgbClr val="16A34A"/>
          </a:solidFill>
          <a:ln/>
        </p:spPr>
      </p:sp>
      <p:sp>
        <p:nvSpPr>
          <p:cNvPr id="3" name="Text 1"/>
          <p:cNvSpPr/>
          <p:nvPr/>
        </p:nvSpPr>
        <p:spPr>
          <a:xfrm>
            <a:off x="548640" y="457200"/>
            <a:ext cx="991210"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THE VIEW</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What the camera will show</a:t>
            </a:r>
            <a:endParaRPr lang="en-US" sz="3200" dirty="0"/>
          </a:p>
        </p:txBody>
      </p:sp>
      <p:pic>
        <p:nvPicPr>
          <p:cNvPr id="5" name="Image 0" descr="d_cameraview.png">    </p:cNvPr>
          <p:cNvPicPr>
            <a:picLocks noChangeAspect="1"/>
          </p:cNvPicPr>
          <p:nvPr/>
        </p:nvPicPr>
        <p:blipFill>
          <a:blip r:embed="rId1"/>
          <a:stretch>
            <a:fillRect/>
          </a:stretch>
        </p:blipFill>
        <p:spPr>
          <a:xfrm>
            <a:off x="2532888" y="1783080"/>
            <a:ext cx="7132320" cy="4162218"/>
          </a:xfrm>
          <a:prstGeom prst="rect">
            <a:avLst/>
          </a:prstGeom>
        </p:spPr>
      </p:pic>
      <p:sp>
        <p:nvSpPr>
          <p:cNvPr id="6" name="Text 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One wide 4K shot of the whole pitch — press the button to save the last 30 seconds.</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991210" cy="310896"/>
          </a:xfrm>
          <a:prstGeom prst="roundRect">
            <a:avLst>
              <a:gd name="adj" fmla="val 20588"/>
            </a:avLst>
          </a:prstGeom>
          <a:solidFill>
            <a:srgbClr val="16A34A"/>
          </a:solidFill>
          <a:ln/>
        </p:spPr>
      </p:sp>
      <p:sp>
        <p:nvSpPr>
          <p:cNvPr id="3" name="Text 1"/>
          <p:cNvSpPr/>
          <p:nvPr/>
        </p:nvSpPr>
        <p:spPr>
          <a:xfrm>
            <a:off x="548640" y="457200"/>
            <a:ext cx="991210"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THE VIEW</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How both cameras see the field</a:t>
            </a:r>
            <a:endParaRPr lang="en-US" sz="3200" dirty="0"/>
          </a:p>
        </p:txBody>
      </p:sp>
      <p:pic>
        <p:nvPicPr>
          <p:cNvPr id="5" name="Image 0" descr="d_twoviews.png">    </p:cNvPr>
          <p:cNvPicPr>
            <a:picLocks noChangeAspect="1"/>
          </p:cNvPicPr>
          <p:nvPr/>
        </p:nvPicPr>
        <p:blipFill>
          <a:blip r:embed="rId1"/>
          <a:stretch>
            <a:fillRect/>
          </a:stretch>
        </p:blipFill>
        <p:spPr>
          <a:xfrm>
            <a:off x="1161288" y="1828800"/>
            <a:ext cx="9875520" cy="4232366"/>
          </a:xfrm>
          <a:prstGeom prst="rect">
            <a:avLst/>
          </a:prstGeom>
        </p:spPr>
      </p:pic>
      <p:sp>
        <p:nvSpPr>
          <p:cNvPr id="6" name="Text 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Two angles from opposite sides — the app keeps whichever shows the ball clearest.</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218895" cy="310896"/>
          </a:xfrm>
          <a:prstGeom prst="roundRect">
            <a:avLst>
              <a:gd name="adj" fmla="val 20588"/>
            </a:avLst>
          </a:prstGeom>
          <a:solidFill>
            <a:srgbClr val="2F6BFF"/>
          </a:solidFill>
          <a:ln/>
        </p:spPr>
      </p:sp>
      <p:sp>
        <p:nvSpPr>
          <p:cNvPr id="3" name="Text 1"/>
          <p:cNvSpPr/>
          <p:nvPr/>
        </p:nvSpPr>
        <p:spPr>
          <a:xfrm>
            <a:off x="548640" y="457200"/>
            <a:ext cx="1218895"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TO SORT OUT</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Install points on a KSA pitch</a:t>
            </a:r>
            <a:endParaRPr lang="en-US" sz="3200" dirty="0"/>
          </a:p>
        </p:txBody>
      </p:sp>
      <p:sp>
        <p:nvSpPr>
          <p:cNvPr id="5" name="Shape 3"/>
          <p:cNvSpPr/>
          <p:nvPr/>
        </p:nvSpPr>
        <p:spPr>
          <a:xfrm>
            <a:off x="548640" y="1783080"/>
            <a:ext cx="457200" cy="457200"/>
          </a:xfrm>
          <a:prstGeom prst="ellipse">
            <a:avLst/>
          </a:prstGeom>
          <a:solidFill>
            <a:srgbClr val="2F6BFF"/>
          </a:solidFill>
          <a:ln/>
        </p:spPr>
      </p:sp>
      <p:sp>
        <p:nvSpPr>
          <p:cNvPr id="6" name="Text 4"/>
          <p:cNvSpPr/>
          <p:nvPr/>
        </p:nvSpPr>
        <p:spPr>
          <a:xfrm>
            <a:off x="548640" y="17830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5"/>
          <p:cNvSpPr/>
          <p:nvPr/>
        </p:nvSpPr>
        <p:spPr>
          <a:xfrm>
            <a:off x="1170432" y="1728216"/>
            <a:ext cx="10607040" cy="310896"/>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Power &amp; wiring</a:t>
            </a:r>
            <a:endParaRPr lang="en-US" sz="1500" dirty="0"/>
          </a:p>
        </p:txBody>
      </p:sp>
      <p:sp>
        <p:nvSpPr>
          <p:cNvPr id="8" name="Text 6"/>
          <p:cNvSpPr/>
          <p:nvPr/>
        </p:nvSpPr>
        <p:spPr>
          <a:xfrm>
            <a:off x="1170432" y="2057400"/>
            <a:ext cx="10698480" cy="566928"/>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Pitches here already have mains power at the floodlight poles / control room — house the NVR + Pi there and run camera cables along the fence in outdoor, UV-rated conduit (harsh sun).</a:t>
            </a:r>
            <a:endParaRPr lang="en-US" sz="1200" dirty="0"/>
          </a:p>
        </p:txBody>
      </p:sp>
      <p:sp>
        <p:nvSpPr>
          <p:cNvPr id="9" name="Shape 7"/>
          <p:cNvSpPr/>
          <p:nvPr/>
        </p:nvSpPr>
        <p:spPr>
          <a:xfrm>
            <a:off x="548640" y="2651760"/>
            <a:ext cx="457200" cy="457200"/>
          </a:xfrm>
          <a:prstGeom prst="ellipse">
            <a:avLst/>
          </a:prstGeom>
          <a:solidFill>
            <a:srgbClr val="B45309"/>
          </a:solidFill>
          <a:ln/>
        </p:spPr>
      </p:sp>
      <p:sp>
        <p:nvSpPr>
          <p:cNvPr id="10" name="Text 8"/>
          <p:cNvSpPr/>
          <p:nvPr/>
        </p:nvSpPr>
        <p:spPr>
          <a:xfrm>
            <a:off x="548640" y="265176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9"/>
          <p:cNvSpPr/>
          <p:nvPr/>
        </p:nvSpPr>
        <p:spPr>
          <a:xfrm>
            <a:off x="1170432" y="2596896"/>
            <a:ext cx="10607040" cy="310896"/>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Button placement</a:t>
            </a:r>
            <a:endParaRPr lang="en-US" sz="1500" dirty="0"/>
          </a:p>
        </p:txBody>
      </p:sp>
      <p:sp>
        <p:nvSpPr>
          <p:cNvPr id="12" name="Text 10"/>
          <p:cNvSpPr/>
          <p:nvPr/>
        </p:nvSpPr>
        <p:spPr>
          <a:xfrm>
            <a:off x="1170432" y="2926080"/>
            <a:ext cx="10698480" cy="566928"/>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Don’t mount it dead-behind the goal — that’s the ball-strike zone. Put it on the side fence ~2 m from the goal, chest height, out of the shot line: reachable, not a target.</a:t>
            </a:r>
            <a:endParaRPr lang="en-US" sz="1200" dirty="0"/>
          </a:p>
        </p:txBody>
      </p:sp>
      <p:sp>
        <p:nvSpPr>
          <p:cNvPr id="13" name="Shape 11"/>
          <p:cNvSpPr/>
          <p:nvPr/>
        </p:nvSpPr>
        <p:spPr>
          <a:xfrm>
            <a:off x="548640" y="3520440"/>
            <a:ext cx="457200" cy="457200"/>
          </a:xfrm>
          <a:prstGeom prst="ellipse">
            <a:avLst/>
          </a:prstGeom>
          <a:solidFill>
            <a:srgbClr val="2F6BFF"/>
          </a:solidFill>
          <a:ln/>
        </p:spPr>
      </p:sp>
      <p:sp>
        <p:nvSpPr>
          <p:cNvPr id="14" name="Text 12"/>
          <p:cNvSpPr/>
          <p:nvPr/>
        </p:nvSpPr>
        <p:spPr>
          <a:xfrm>
            <a:off x="548640" y="35204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5" name="Text 13"/>
          <p:cNvSpPr/>
          <p:nvPr/>
        </p:nvSpPr>
        <p:spPr>
          <a:xfrm>
            <a:off x="1170432" y="3465576"/>
            <a:ext cx="10607040" cy="310896"/>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Wiring cost</a:t>
            </a:r>
            <a:endParaRPr lang="en-US" sz="1500" dirty="0"/>
          </a:p>
        </p:txBody>
      </p:sp>
      <p:sp>
        <p:nvSpPr>
          <p:cNvPr id="16" name="Text 14"/>
          <p:cNvSpPr/>
          <p:nvPr/>
        </p:nvSpPr>
        <p:spPr>
          <a:xfrm>
            <a:off x="1170432" y="3794760"/>
            <a:ext cx="10698480" cy="566928"/>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Outdoor Cat6 (~2–4 SAR/m) + conduit + connectors + an electrician to tap the floodlight power ≈ 400–800 SAR all-in.</a:t>
            </a:r>
            <a:endParaRPr lang="en-US" sz="1200" dirty="0"/>
          </a:p>
        </p:txBody>
      </p:sp>
      <p:sp>
        <p:nvSpPr>
          <p:cNvPr id="17" name="Shape 15"/>
          <p:cNvSpPr/>
          <p:nvPr/>
        </p:nvSpPr>
        <p:spPr>
          <a:xfrm>
            <a:off x="548640" y="4389120"/>
            <a:ext cx="457200" cy="457200"/>
          </a:xfrm>
          <a:prstGeom prst="ellipse">
            <a:avLst/>
          </a:prstGeom>
          <a:solidFill>
            <a:srgbClr val="2F6BFF"/>
          </a:solidFill>
          <a:ln/>
        </p:spPr>
      </p:sp>
      <p:sp>
        <p:nvSpPr>
          <p:cNvPr id="18" name="Text 16"/>
          <p:cNvSpPr/>
          <p:nvPr/>
        </p:nvSpPr>
        <p:spPr>
          <a:xfrm>
            <a:off x="548640" y="438912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9" name="Text 17"/>
          <p:cNvSpPr/>
          <p:nvPr/>
        </p:nvSpPr>
        <p:spPr>
          <a:xfrm>
            <a:off x="1170432" y="4334256"/>
            <a:ext cx="10607040" cy="310896"/>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Ethernet</a:t>
            </a:r>
            <a:endParaRPr lang="en-US" sz="1500" dirty="0"/>
          </a:p>
        </p:txBody>
      </p:sp>
      <p:sp>
        <p:nvSpPr>
          <p:cNvPr id="20" name="Text 18"/>
          <p:cNvSpPr/>
          <p:nvPr/>
        </p:nvSpPr>
        <p:spPr>
          <a:xfrm>
            <a:off x="1170432" y="4663440"/>
            <a:ext cx="10698480" cy="566928"/>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One Cat6 run per camera to the NVR (its PoE powers them). Max 100 m per run — a pitch is well within it. Use outdoor, pure-copper Cat6; the Pi joins the NVR’s network.</a:t>
            </a:r>
            <a:endParaRPr lang="en-US" sz="1200" dirty="0"/>
          </a:p>
        </p:txBody>
      </p:sp>
      <p:sp>
        <p:nvSpPr>
          <p:cNvPr id="21" name="Shape 19"/>
          <p:cNvSpPr/>
          <p:nvPr/>
        </p:nvSpPr>
        <p:spPr>
          <a:xfrm>
            <a:off x="548640" y="5257800"/>
            <a:ext cx="457200" cy="457200"/>
          </a:xfrm>
          <a:prstGeom prst="ellipse">
            <a:avLst/>
          </a:prstGeom>
          <a:solidFill>
            <a:srgbClr val="16A34A"/>
          </a:solidFill>
          <a:ln/>
        </p:spPr>
      </p:sp>
      <p:sp>
        <p:nvSpPr>
          <p:cNvPr id="22" name="Text 20"/>
          <p:cNvSpPr/>
          <p:nvPr/>
        </p:nvSpPr>
        <p:spPr>
          <a:xfrm>
            <a:off x="548640" y="525780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3" name="Text 21"/>
          <p:cNvSpPr/>
          <p:nvPr/>
        </p:nvSpPr>
        <p:spPr>
          <a:xfrm>
            <a:off x="1170432" y="5202936"/>
            <a:ext cx="10607040" cy="310896"/>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Camera positioning</a:t>
            </a:r>
            <a:endParaRPr lang="en-US" sz="1500" dirty="0"/>
          </a:p>
        </p:txBody>
      </p:sp>
      <p:sp>
        <p:nvSpPr>
          <p:cNvPr id="24" name="Text 22"/>
          <p:cNvSpPr/>
          <p:nvPr/>
        </p:nvSpPr>
        <p:spPr>
          <a:xfrm>
            <a:off x="1170432" y="5532120"/>
            <a:ext cx="10698480" cy="566928"/>
          </a:xfrm>
          <a:prstGeom prst="rect">
            <a:avLst/>
          </a:prstGeom>
          <a:noFill/>
          <a:ln/>
        </p:spPr>
        <p:txBody>
          <a:bodyPr wrap="square" lIns="0" tIns="0" rIns="0" bIns="0" rtlCol="0" anchor="t"/>
          <a:lstStyle/>
          <a:p>
            <a:pPr indent="0" marL="0">
              <a:buNone/>
            </a:pPr>
            <a:r>
              <a:rPr lang="en-US" sz="1200" dirty="0">
                <a:solidFill>
                  <a:srgbClr val="66707F"/>
                </a:solidFill>
                <a:latin typeface="Calibri" pitchFamily="34" charset="0"/>
                <a:ea typeface="Calibri" pitchFamily="34" charset="-122"/>
                <a:cs typeface="Calibri" pitchFamily="34" charset="-120"/>
              </a:rPr>
              <a:t>Two varifocal cameras on opposite corner poles, 4–7 m high, angled down and zoomed to frame each half; aim just below the floodlights to avoid glare.</a:t>
            </a:r>
            <a:endParaRPr lang="en-US" sz="1200" dirty="0"/>
          </a:p>
        </p:txBody>
      </p:sp>
      <p:sp>
        <p:nvSpPr>
          <p:cNvPr id="25" name="Text 2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The pitch already has power &amp; a fence to mount on — most of the “plumbing” is half-solved.</a:t>
            </a:r>
            <a:endParaRPr lang="en-US" sz="13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687629" cy="310896"/>
          </a:xfrm>
          <a:prstGeom prst="roundRect">
            <a:avLst>
              <a:gd name="adj" fmla="val 20588"/>
            </a:avLst>
          </a:prstGeom>
          <a:solidFill>
            <a:srgbClr val="16A34A"/>
          </a:solidFill>
          <a:ln/>
        </p:spPr>
      </p:sp>
      <p:sp>
        <p:nvSpPr>
          <p:cNvPr id="3" name="Text 1"/>
          <p:cNvSpPr/>
          <p:nvPr/>
        </p:nvSpPr>
        <p:spPr>
          <a:xfrm>
            <a:off x="548640" y="457200"/>
            <a:ext cx="687629"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COST</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What a pilot field costs</a:t>
            </a:r>
            <a:endParaRPr lang="en-US" sz="3200" dirty="0"/>
          </a:p>
        </p:txBody>
      </p:sp>
      <p:sp>
        <p:nvSpPr>
          <p:cNvPr id="5" name="Shape 3"/>
          <p:cNvSpPr/>
          <p:nvPr/>
        </p:nvSpPr>
        <p:spPr>
          <a:xfrm>
            <a:off x="548640" y="1874520"/>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6" name="Shape 4"/>
          <p:cNvSpPr/>
          <p:nvPr/>
        </p:nvSpPr>
        <p:spPr>
          <a:xfrm>
            <a:off x="548640" y="1874520"/>
            <a:ext cx="128016" cy="914400"/>
          </a:xfrm>
          <a:prstGeom prst="rect">
            <a:avLst/>
          </a:prstGeom>
          <a:solidFill>
            <a:srgbClr val="16A34A"/>
          </a:solidFill>
          <a:ln/>
        </p:spPr>
      </p:sp>
      <p:sp>
        <p:nvSpPr>
          <p:cNvPr id="7" name="Text 5"/>
          <p:cNvSpPr/>
          <p:nvPr/>
        </p:nvSpPr>
        <p:spPr>
          <a:xfrm>
            <a:off x="914400" y="1984248"/>
            <a:ext cx="5120640" cy="41148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First prototype — this week</a:t>
            </a:r>
            <a:endParaRPr lang="en-US" sz="1550" dirty="0"/>
          </a:p>
        </p:txBody>
      </p:sp>
      <p:sp>
        <p:nvSpPr>
          <p:cNvPr id="8" name="Text 6"/>
          <p:cNvSpPr/>
          <p:nvPr/>
        </p:nvSpPr>
        <p:spPr>
          <a:xfrm>
            <a:off x="914400" y="2377440"/>
            <a:ext cx="5852160" cy="36576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Your laptop + existing GoPro + button + board</a:t>
            </a:r>
            <a:endParaRPr lang="en-US" sz="1200" dirty="0"/>
          </a:p>
        </p:txBody>
      </p:sp>
      <p:sp>
        <p:nvSpPr>
          <p:cNvPr id="9" name="Text 7"/>
          <p:cNvSpPr/>
          <p:nvPr/>
        </p:nvSpPr>
        <p:spPr>
          <a:xfrm>
            <a:off x="8348472" y="2093976"/>
            <a:ext cx="3108960" cy="502920"/>
          </a:xfrm>
          <a:prstGeom prst="rect">
            <a:avLst/>
          </a:prstGeom>
          <a:noFill/>
          <a:ln/>
        </p:spPr>
        <p:txBody>
          <a:bodyPr wrap="square" lIns="0" tIns="0" rIns="0" bIns="0" rtlCol="0" anchor="ctr"/>
          <a:lstStyle/>
          <a:p>
            <a:pPr algn="r" indent="0" marL="0">
              <a:buNone/>
            </a:pPr>
            <a:r>
              <a:rPr lang="en-US" sz="1800" b="1" dirty="0">
                <a:solidFill>
                  <a:srgbClr val="16A34A"/>
                </a:solidFill>
                <a:latin typeface="Calibri" pitchFamily="34" charset="0"/>
                <a:ea typeface="Calibri" pitchFamily="34" charset="-122"/>
                <a:cs typeface="Calibri" pitchFamily="34" charset="-120"/>
              </a:rPr>
              <a:t>≈ 80 SAR</a:t>
            </a:r>
            <a:endParaRPr lang="en-US" sz="1800" dirty="0"/>
          </a:p>
        </p:txBody>
      </p:sp>
      <p:sp>
        <p:nvSpPr>
          <p:cNvPr id="10" name="Shape 8"/>
          <p:cNvSpPr/>
          <p:nvPr/>
        </p:nvSpPr>
        <p:spPr>
          <a:xfrm>
            <a:off x="548640" y="2926080"/>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11" name="Shape 9"/>
          <p:cNvSpPr/>
          <p:nvPr/>
        </p:nvSpPr>
        <p:spPr>
          <a:xfrm>
            <a:off x="548640" y="2926080"/>
            <a:ext cx="128016" cy="914400"/>
          </a:xfrm>
          <a:prstGeom prst="rect">
            <a:avLst/>
          </a:prstGeom>
          <a:solidFill>
            <a:srgbClr val="2F6BFF"/>
          </a:solidFill>
          <a:ln/>
        </p:spPr>
      </p:sp>
      <p:sp>
        <p:nvSpPr>
          <p:cNvPr id="12" name="Text 10"/>
          <p:cNvSpPr/>
          <p:nvPr/>
        </p:nvSpPr>
        <p:spPr>
          <a:xfrm>
            <a:off x="914400" y="3035808"/>
            <a:ext cx="5120640" cy="41148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Budget 24/7 build</a:t>
            </a:r>
            <a:endParaRPr lang="en-US" sz="1550" dirty="0"/>
          </a:p>
        </p:txBody>
      </p:sp>
      <p:sp>
        <p:nvSpPr>
          <p:cNvPr id="13" name="Text 11"/>
          <p:cNvSpPr/>
          <p:nvPr/>
        </p:nvSpPr>
        <p:spPr>
          <a:xfrm>
            <a:off x="914400" y="3429000"/>
            <a:ext cx="5852160" cy="36576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1 camera + refurb HP mini-PC (~540) + button (~40) + switch</a:t>
            </a:r>
            <a:endParaRPr lang="en-US" sz="1200" dirty="0"/>
          </a:p>
        </p:txBody>
      </p:sp>
      <p:sp>
        <p:nvSpPr>
          <p:cNvPr id="14" name="Text 12"/>
          <p:cNvSpPr/>
          <p:nvPr/>
        </p:nvSpPr>
        <p:spPr>
          <a:xfrm>
            <a:off x="8348472" y="3145536"/>
            <a:ext cx="3108960" cy="502920"/>
          </a:xfrm>
          <a:prstGeom prst="rect">
            <a:avLst/>
          </a:prstGeom>
          <a:noFill/>
          <a:ln/>
        </p:spPr>
        <p:txBody>
          <a:bodyPr wrap="square" lIns="0" tIns="0" rIns="0" bIns="0" rtlCol="0" anchor="ctr"/>
          <a:lstStyle/>
          <a:p>
            <a:pPr algn="r" indent="0" marL="0">
              <a:buNone/>
            </a:pPr>
            <a:r>
              <a:rPr lang="en-US" sz="1800" b="1" dirty="0">
                <a:solidFill>
                  <a:srgbClr val="2F6BFF"/>
                </a:solidFill>
                <a:latin typeface="Calibri" pitchFamily="34" charset="0"/>
                <a:ea typeface="Calibri" pitchFamily="34" charset="-122"/>
                <a:cs typeface="Calibri" pitchFamily="34" charset="-120"/>
              </a:rPr>
              <a:t>≈ 1,500 – 2,000 SAR</a:t>
            </a:r>
            <a:endParaRPr lang="en-US" sz="1800" dirty="0"/>
          </a:p>
        </p:txBody>
      </p:sp>
      <p:sp>
        <p:nvSpPr>
          <p:cNvPr id="15" name="Shape 13"/>
          <p:cNvSpPr/>
          <p:nvPr/>
        </p:nvSpPr>
        <p:spPr>
          <a:xfrm>
            <a:off x="548640" y="3977640"/>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16" name="Shape 14"/>
          <p:cNvSpPr/>
          <p:nvPr/>
        </p:nvSpPr>
        <p:spPr>
          <a:xfrm>
            <a:off x="548640" y="3977640"/>
            <a:ext cx="128016" cy="914400"/>
          </a:xfrm>
          <a:prstGeom prst="rect">
            <a:avLst/>
          </a:prstGeom>
          <a:solidFill>
            <a:srgbClr val="2F6BFF"/>
          </a:solidFill>
          <a:ln/>
        </p:spPr>
      </p:sp>
      <p:sp>
        <p:nvSpPr>
          <p:cNvPr id="17" name="Text 15"/>
          <p:cNvSpPr/>
          <p:nvPr/>
        </p:nvSpPr>
        <p:spPr>
          <a:xfrm>
            <a:off x="914400" y="4087368"/>
            <a:ext cx="5120640" cy="41148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Full 2-cam / 2-button field</a:t>
            </a:r>
            <a:endParaRPr lang="en-US" sz="1550" dirty="0"/>
          </a:p>
        </p:txBody>
      </p:sp>
      <p:sp>
        <p:nvSpPr>
          <p:cNvPr id="18" name="Text 16"/>
          <p:cNvSpPr/>
          <p:nvPr/>
        </p:nvSpPr>
        <p:spPr>
          <a:xfrm>
            <a:off x="914400" y="4480560"/>
            <a:ext cx="5852160" cy="36576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2 cameras + HP mini-PC + UPS + 2 buttons + switch</a:t>
            </a:r>
            <a:endParaRPr lang="en-US" sz="1200" dirty="0"/>
          </a:p>
        </p:txBody>
      </p:sp>
      <p:sp>
        <p:nvSpPr>
          <p:cNvPr id="19" name="Text 17"/>
          <p:cNvSpPr/>
          <p:nvPr/>
        </p:nvSpPr>
        <p:spPr>
          <a:xfrm>
            <a:off x="8348472" y="4197096"/>
            <a:ext cx="3108960" cy="502920"/>
          </a:xfrm>
          <a:prstGeom prst="rect">
            <a:avLst/>
          </a:prstGeom>
          <a:noFill/>
          <a:ln/>
        </p:spPr>
        <p:txBody>
          <a:bodyPr wrap="square" lIns="0" tIns="0" rIns="0" bIns="0" rtlCol="0" anchor="ctr"/>
          <a:lstStyle/>
          <a:p>
            <a:pPr algn="r" indent="0" marL="0">
              <a:buNone/>
            </a:pPr>
            <a:r>
              <a:rPr lang="en-US" sz="1800" b="1" dirty="0">
                <a:solidFill>
                  <a:srgbClr val="2F6BFF"/>
                </a:solidFill>
                <a:latin typeface="Calibri" pitchFamily="34" charset="0"/>
                <a:ea typeface="Calibri" pitchFamily="34" charset="-122"/>
                <a:cs typeface="Calibri" pitchFamily="34" charset="-120"/>
              </a:rPr>
              <a:t>2,400 – 4,800 SAR</a:t>
            </a:r>
            <a:endParaRPr lang="en-US" sz="1800" dirty="0"/>
          </a:p>
        </p:txBody>
      </p:sp>
      <p:sp>
        <p:nvSpPr>
          <p:cNvPr id="20" name="Shape 18"/>
          <p:cNvSpPr/>
          <p:nvPr/>
        </p:nvSpPr>
        <p:spPr>
          <a:xfrm>
            <a:off x="548640" y="5029200"/>
            <a:ext cx="11091672" cy="914400"/>
          </a:xfrm>
          <a:prstGeom prst="roundRect">
            <a:avLst>
              <a:gd name="adj" fmla="val 9000"/>
            </a:avLst>
          </a:prstGeom>
          <a:solidFill>
            <a:srgbClr val="FFFFFF"/>
          </a:solidFill>
          <a:ln/>
          <a:effectLst>
            <a:outerShdw sx="100000" sy="100000" kx="0" ky="0" algn="bl" rotWithShape="0" blurRad="88900" dist="25400" dir="5400000">
              <a:srgbClr val="9fb0c8">
                <a:alpha val="28000"/>
              </a:srgbClr>
            </a:outerShdw>
          </a:effectLst>
        </p:spPr>
      </p:sp>
      <p:sp>
        <p:nvSpPr>
          <p:cNvPr id="21" name="Shape 19"/>
          <p:cNvSpPr/>
          <p:nvPr/>
        </p:nvSpPr>
        <p:spPr>
          <a:xfrm>
            <a:off x="548640" y="5029200"/>
            <a:ext cx="128016" cy="914400"/>
          </a:xfrm>
          <a:prstGeom prst="rect">
            <a:avLst/>
          </a:prstGeom>
          <a:solidFill>
            <a:srgbClr val="B45309"/>
          </a:solidFill>
          <a:ln/>
        </p:spPr>
      </p:sp>
      <p:sp>
        <p:nvSpPr>
          <p:cNvPr id="22" name="Text 20"/>
          <p:cNvSpPr/>
          <p:nvPr/>
        </p:nvSpPr>
        <p:spPr>
          <a:xfrm>
            <a:off x="914400" y="5138928"/>
            <a:ext cx="5120640" cy="41148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Add AI follow-cam later</a:t>
            </a:r>
            <a:endParaRPr lang="en-US" sz="1550" dirty="0"/>
          </a:p>
        </p:txBody>
      </p:sp>
      <p:sp>
        <p:nvSpPr>
          <p:cNvPr id="23" name="Text 21"/>
          <p:cNvSpPr/>
          <p:nvPr/>
        </p:nvSpPr>
        <p:spPr>
          <a:xfrm>
            <a:off x="914400" y="5532120"/>
            <a:ext cx="5852160" cy="36576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NVIDIA Jetson — phase 2, only once detection is proven</a:t>
            </a:r>
            <a:endParaRPr lang="en-US" sz="1200" dirty="0"/>
          </a:p>
        </p:txBody>
      </p:sp>
      <p:sp>
        <p:nvSpPr>
          <p:cNvPr id="24" name="Text 22"/>
          <p:cNvSpPr/>
          <p:nvPr/>
        </p:nvSpPr>
        <p:spPr>
          <a:xfrm>
            <a:off x="8348472" y="5248656"/>
            <a:ext cx="3108960" cy="502920"/>
          </a:xfrm>
          <a:prstGeom prst="rect">
            <a:avLst/>
          </a:prstGeom>
          <a:noFill/>
          <a:ln/>
        </p:spPr>
        <p:txBody>
          <a:bodyPr wrap="square" lIns="0" tIns="0" rIns="0" bIns="0" rtlCol="0" anchor="ctr"/>
          <a:lstStyle/>
          <a:p>
            <a:pPr algn="r" indent="0" marL="0">
              <a:buNone/>
            </a:pPr>
            <a:r>
              <a:rPr lang="en-US" sz="1800" b="1" dirty="0">
                <a:solidFill>
                  <a:srgbClr val="B45309"/>
                </a:solidFill>
                <a:latin typeface="Calibri" pitchFamily="34" charset="0"/>
                <a:ea typeface="Calibri" pitchFamily="34" charset="-122"/>
                <a:cs typeface="Calibri" pitchFamily="34" charset="-120"/>
              </a:rPr>
              <a:t>1,500 – 2,500 SAR</a:t>
            </a:r>
            <a:endParaRPr lang="en-US" sz="1800" dirty="0"/>
          </a:p>
        </p:txBody>
      </p:sp>
      <p:sp>
        <p:nvSpPr>
          <p:cNvPr id="25" name="Text 2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Start at ~80 SAR on your laptop; the ~540 SAR HP mini-PC is only for the 24/7 install.</a:t>
            </a:r>
            <a:endParaRPr lang="en-US" sz="13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1067105" cy="310896"/>
          </a:xfrm>
          <a:prstGeom prst="roundRect">
            <a:avLst>
              <a:gd name="adj" fmla="val 20588"/>
            </a:avLst>
          </a:prstGeom>
          <a:solidFill>
            <a:srgbClr val="16A34A"/>
          </a:solidFill>
          <a:ln/>
        </p:spPr>
      </p:sp>
      <p:sp>
        <p:nvSpPr>
          <p:cNvPr id="3" name="Text 1"/>
          <p:cNvSpPr/>
          <p:nvPr/>
        </p:nvSpPr>
        <p:spPr>
          <a:xfrm>
            <a:off x="548640" y="457200"/>
            <a:ext cx="1067105"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TAILWINDS</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What is working in our favour</a:t>
            </a:r>
            <a:endParaRPr lang="en-US" sz="3200" dirty="0"/>
          </a:p>
        </p:txBody>
      </p:sp>
      <p:sp>
        <p:nvSpPr>
          <p:cNvPr id="5" name="Shape 3"/>
          <p:cNvSpPr/>
          <p:nvPr/>
        </p:nvSpPr>
        <p:spPr>
          <a:xfrm>
            <a:off x="548640" y="1847088"/>
            <a:ext cx="310896" cy="310896"/>
          </a:xfrm>
          <a:prstGeom prst="ellipse">
            <a:avLst/>
          </a:prstGeom>
          <a:solidFill>
            <a:srgbClr val="16A34A"/>
          </a:solidFill>
          <a:ln/>
        </p:spPr>
      </p:sp>
      <p:sp>
        <p:nvSpPr>
          <p:cNvPr id="6" name="Text 4"/>
          <p:cNvSpPr/>
          <p:nvPr/>
        </p:nvSpPr>
        <p:spPr>
          <a:xfrm>
            <a:off x="548640" y="184708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7" name="Text 5"/>
          <p:cNvSpPr/>
          <p:nvPr/>
        </p:nvSpPr>
        <p:spPr>
          <a:xfrm>
            <a:off x="1005840" y="1783080"/>
            <a:ext cx="10607040" cy="457200"/>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Proven demand   </a:t>
            </a:r>
            <a:pPr indent="0" marL="0">
              <a:buNone/>
            </a:pPr>
            <a:r>
              <a:rPr lang="en-US" sz="1250" dirty="0">
                <a:solidFill>
                  <a:srgbClr val="66707F"/>
                </a:solidFill>
                <a:latin typeface="Calibri" pitchFamily="34" charset="0"/>
                <a:ea typeface="Calibri" pitchFamily="34" charset="-122"/>
                <a:cs typeface="Calibri" pitchFamily="34" charset="-120"/>
              </a:rPr>
              <a:t>Padel replay (PUSHIT, Veo) shows players and clubs pay for this.</a:t>
            </a:r>
            <a:endParaRPr lang="en-US" sz="1500" dirty="0"/>
          </a:p>
        </p:txBody>
      </p:sp>
      <p:sp>
        <p:nvSpPr>
          <p:cNvPr id="8" name="Shape 6"/>
          <p:cNvSpPr/>
          <p:nvPr/>
        </p:nvSpPr>
        <p:spPr>
          <a:xfrm>
            <a:off x="548640" y="2670048"/>
            <a:ext cx="310896" cy="310896"/>
          </a:xfrm>
          <a:prstGeom prst="ellipse">
            <a:avLst/>
          </a:prstGeom>
          <a:solidFill>
            <a:srgbClr val="16A34A"/>
          </a:solidFill>
          <a:ln/>
        </p:spPr>
      </p:sp>
      <p:sp>
        <p:nvSpPr>
          <p:cNvPr id="9" name="Text 7"/>
          <p:cNvSpPr/>
          <p:nvPr/>
        </p:nvSpPr>
        <p:spPr>
          <a:xfrm>
            <a:off x="548640" y="267004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0" name="Text 8"/>
          <p:cNvSpPr/>
          <p:nvPr/>
        </p:nvSpPr>
        <p:spPr>
          <a:xfrm>
            <a:off x="1005840" y="2606040"/>
            <a:ext cx="10607040" cy="457200"/>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Open sport   </a:t>
            </a:r>
            <a:pPr indent="0" marL="0">
              <a:buNone/>
            </a:pPr>
            <a:r>
              <a:rPr lang="en-US" sz="1250" dirty="0">
                <a:solidFill>
                  <a:srgbClr val="66707F"/>
                </a:solidFill>
                <a:latin typeface="Calibri" pitchFamily="34" charset="0"/>
                <a:ea typeface="Calibri" pitchFamily="34" charset="-122"/>
                <a:cs typeface="Calibri" pitchFamily="34" charset="-120"/>
              </a:rPr>
              <a:t>Small-sided football has almost no replay competitors — first-mover room.</a:t>
            </a:r>
            <a:endParaRPr lang="en-US" sz="1500" dirty="0"/>
          </a:p>
        </p:txBody>
      </p:sp>
      <p:sp>
        <p:nvSpPr>
          <p:cNvPr id="11" name="Shape 9"/>
          <p:cNvSpPr/>
          <p:nvPr/>
        </p:nvSpPr>
        <p:spPr>
          <a:xfrm>
            <a:off x="548640" y="3493008"/>
            <a:ext cx="310896" cy="310896"/>
          </a:xfrm>
          <a:prstGeom prst="ellipse">
            <a:avLst/>
          </a:prstGeom>
          <a:solidFill>
            <a:srgbClr val="16A34A"/>
          </a:solidFill>
          <a:ln/>
        </p:spPr>
      </p:sp>
      <p:sp>
        <p:nvSpPr>
          <p:cNvPr id="12" name="Text 10"/>
          <p:cNvSpPr/>
          <p:nvPr/>
        </p:nvSpPr>
        <p:spPr>
          <a:xfrm>
            <a:off x="548640" y="349300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3" name="Text 11"/>
          <p:cNvSpPr/>
          <p:nvPr/>
        </p:nvSpPr>
        <p:spPr>
          <a:xfrm>
            <a:off x="1005840" y="3429000"/>
            <a:ext cx="10607040" cy="457200"/>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Cheap to run   </a:t>
            </a:r>
            <a:pPr indent="0" marL="0">
              <a:buNone/>
            </a:pPr>
            <a:r>
              <a:rPr lang="en-US" sz="1250" dirty="0">
                <a:solidFill>
                  <a:srgbClr val="66707F"/>
                </a:solidFill>
                <a:latin typeface="Calibri" pitchFamily="34" charset="0"/>
                <a:ea typeface="Calibri" pitchFamily="34" charset="-122"/>
                <a:cs typeface="Calibri" pitchFamily="34" charset="-120"/>
              </a:rPr>
              <a:t>On-site hardware, free cloud tier — no per-court subscription needed.</a:t>
            </a:r>
            <a:endParaRPr lang="en-US" sz="1500" dirty="0"/>
          </a:p>
        </p:txBody>
      </p:sp>
      <p:sp>
        <p:nvSpPr>
          <p:cNvPr id="14" name="Shape 12"/>
          <p:cNvSpPr/>
          <p:nvPr/>
        </p:nvSpPr>
        <p:spPr>
          <a:xfrm>
            <a:off x="548640" y="4315968"/>
            <a:ext cx="310896" cy="310896"/>
          </a:xfrm>
          <a:prstGeom prst="ellipse">
            <a:avLst/>
          </a:prstGeom>
          <a:solidFill>
            <a:srgbClr val="16A34A"/>
          </a:solidFill>
          <a:ln/>
        </p:spPr>
      </p:sp>
      <p:sp>
        <p:nvSpPr>
          <p:cNvPr id="15" name="Text 13"/>
          <p:cNvSpPr/>
          <p:nvPr/>
        </p:nvSpPr>
        <p:spPr>
          <a:xfrm>
            <a:off x="548640" y="431596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6" name="Text 14"/>
          <p:cNvSpPr/>
          <p:nvPr/>
        </p:nvSpPr>
        <p:spPr>
          <a:xfrm>
            <a:off x="1005840" y="4251960"/>
            <a:ext cx="10607040" cy="457200"/>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Already live   </a:t>
            </a:r>
            <a:pPr indent="0" marL="0">
              <a:buNone/>
            </a:pPr>
            <a:r>
              <a:rPr lang="en-US" sz="1250" dirty="0">
                <a:solidFill>
                  <a:srgbClr val="66707F"/>
                </a:solidFill>
                <a:latin typeface="Calibri" pitchFamily="34" charset="0"/>
                <a:ea typeface="Calibri" pitchFamily="34" charset="-122"/>
                <a:cs typeface="Calibri" pitchFamily="34" charset="-120"/>
              </a:rPr>
              <a:t>A working product online 24/7, not just a slide.</a:t>
            </a:r>
            <a:endParaRPr lang="en-US" sz="1500" dirty="0"/>
          </a:p>
        </p:txBody>
      </p:sp>
      <p:sp>
        <p:nvSpPr>
          <p:cNvPr id="17" name="Shape 15"/>
          <p:cNvSpPr/>
          <p:nvPr/>
        </p:nvSpPr>
        <p:spPr>
          <a:xfrm>
            <a:off x="548640" y="5138928"/>
            <a:ext cx="310896" cy="310896"/>
          </a:xfrm>
          <a:prstGeom prst="ellipse">
            <a:avLst/>
          </a:prstGeom>
          <a:solidFill>
            <a:srgbClr val="16A34A"/>
          </a:solidFill>
          <a:ln/>
        </p:spPr>
      </p:sp>
      <p:sp>
        <p:nvSpPr>
          <p:cNvPr id="18" name="Text 16"/>
          <p:cNvSpPr/>
          <p:nvPr/>
        </p:nvSpPr>
        <p:spPr>
          <a:xfrm>
            <a:off x="548640" y="513892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9" name="Text 17"/>
          <p:cNvSpPr/>
          <p:nvPr/>
        </p:nvSpPr>
        <p:spPr>
          <a:xfrm>
            <a:off x="1005840" y="5074920"/>
            <a:ext cx="10607040" cy="457200"/>
          </a:xfrm>
          <a:prstGeom prst="rect">
            <a:avLst/>
          </a:prstGeom>
          <a:noFill/>
          <a:ln/>
        </p:spPr>
        <p:txBody>
          <a:bodyPr wrap="square" lIns="0" tIns="0" rIns="0" bIns="0" rtlCol="0" anchor="ctr"/>
          <a:lstStyle/>
          <a:p>
            <a:pPr indent="0" marL="0">
              <a:buNone/>
            </a:pPr>
            <a:r>
              <a:rPr lang="en-US" sz="1500" b="1" dirty="0">
                <a:solidFill>
                  <a:srgbClr val="0B1524"/>
                </a:solidFill>
                <a:latin typeface="Calibri" pitchFamily="34" charset="0"/>
                <a:ea typeface="Calibri" pitchFamily="34" charset="-122"/>
                <a:cs typeface="Calibri" pitchFamily="34" charset="-120"/>
              </a:rPr>
              <a:t>Low-risk pilot   </a:t>
            </a:r>
            <a:pPr indent="0" marL="0">
              <a:buNone/>
            </a:pPr>
            <a:r>
              <a:rPr lang="en-US" sz="1250" dirty="0">
                <a:solidFill>
                  <a:srgbClr val="66707F"/>
                </a:solidFill>
                <a:latin typeface="Calibri" pitchFamily="34" charset="0"/>
                <a:ea typeface="Calibri" pitchFamily="34" charset="-122"/>
                <a:cs typeface="Calibri" pitchFamily="34" charset="-120"/>
              </a:rPr>
              <a:t>A free pilot night at a venue costs us almost nothing to prove it.</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763524" cy="310896"/>
          </a:xfrm>
          <a:prstGeom prst="roundRect">
            <a:avLst>
              <a:gd name="adj" fmla="val 20588"/>
            </a:avLst>
          </a:prstGeom>
          <a:solidFill>
            <a:srgbClr val="C0392B"/>
          </a:solidFill>
          <a:ln/>
        </p:spPr>
      </p:sp>
      <p:sp>
        <p:nvSpPr>
          <p:cNvPr id="3" name="Text 1"/>
          <p:cNvSpPr/>
          <p:nvPr/>
        </p:nvSpPr>
        <p:spPr>
          <a:xfrm>
            <a:off x="548640" y="457200"/>
            <a:ext cx="763524"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RISKS</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What could go wrong — and the answer</a:t>
            </a:r>
            <a:endParaRPr lang="en-US" sz="3200" dirty="0"/>
          </a:p>
        </p:txBody>
      </p:sp>
      <p:sp>
        <p:nvSpPr>
          <p:cNvPr id="5" name="Shape 3"/>
          <p:cNvSpPr/>
          <p:nvPr/>
        </p:nvSpPr>
        <p:spPr>
          <a:xfrm>
            <a:off x="548640" y="1847088"/>
            <a:ext cx="310896" cy="310896"/>
          </a:xfrm>
          <a:prstGeom prst="ellipse">
            <a:avLst/>
          </a:prstGeom>
          <a:solidFill>
            <a:srgbClr val="B45309"/>
          </a:solidFill>
          <a:ln/>
        </p:spPr>
      </p:sp>
      <p:sp>
        <p:nvSpPr>
          <p:cNvPr id="6" name="Text 4"/>
          <p:cNvSpPr/>
          <p:nvPr/>
        </p:nvSpPr>
        <p:spPr>
          <a:xfrm>
            <a:off x="548640" y="184708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7" name="Text 5"/>
          <p:cNvSpPr/>
          <p:nvPr/>
        </p:nvSpPr>
        <p:spPr>
          <a:xfrm>
            <a:off x="1005840" y="1783080"/>
            <a:ext cx="10607040" cy="457200"/>
          </a:xfrm>
          <a:prstGeom prst="rect">
            <a:avLst/>
          </a:prstGeom>
          <a:noFill/>
          <a:ln/>
        </p:spPr>
        <p:txBody>
          <a:bodyPr wrap="square" lIns="0" tIns="0" rIns="0" bIns="0" rtlCol="0" anchor="ctr"/>
          <a:lstStyle/>
          <a:p>
            <a:pPr indent="0" marL="0">
              <a:buNone/>
            </a:pPr>
            <a:r>
              <a:rPr lang="en-US" sz="1400" b="1" dirty="0">
                <a:solidFill>
                  <a:srgbClr val="0B1524"/>
                </a:solidFill>
                <a:latin typeface="Calibri" pitchFamily="34" charset="0"/>
                <a:ea typeface="Calibri" pitchFamily="34" charset="-122"/>
                <a:cs typeface="Calibri" pitchFamily="34" charset="-120"/>
              </a:rPr>
              <a:t>Ball detection at bad angles  —  </a:t>
            </a:r>
            <a:pPr indent="0" marL="0">
              <a:buNone/>
            </a:pPr>
            <a:r>
              <a:rPr lang="en-US" sz="1250" dirty="0">
                <a:solidFill>
                  <a:srgbClr val="66707F"/>
                </a:solidFill>
                <a:latin typeface="Calibri" pitchFamily="34" charset="0"/>
                <a:ea typeface="Calibri" pitchFamily="34" charset="-122"/>
                <a:cs typeface="Calibri" pitchFamily="34" charset="-120"/>
              </a:rPr>
              <a:t>Mount high and central; instant replay needs no AI, so the button product ships regardless.</a:t>
            </a:r>
            <a:endParaRPr lang="en-US" sz="1400" dirty="0"/>
          </a:p>
        </p:txBody>
      </p:sp>
      <p:sp>
        <p:nvSpPr>
          <p:cNvPr id="8" name="Shape 6"/>
          <p:cNvSpPr/>
          <p:nvPr/>
        </p:nvSpPr>
        <p:spPr>
          <a:xfrm>
            <a:off x="548640" y="2670048"/>
            <a:ext cx="310896" cy="310896"/>
          </a:xfrm>
          <a:prstGeom prst="ellipse">
            <a:avLst/>
          </a:prstGeom>
          <a:solidFill>
            <a:srgbClr val="B45309"/>
          </a:solidFill>
          <a:ln/>
        </p:spPr>
      </p:sp>
      <p:sp>
        <p:nvSpPr>
          <p:cNvPr id="9" name="Text 7"/>
          <p:cNvSpPr/>
          <p:nvPr/>
        </p:nvSpPr>
        <p:spPr>
          <a:xfrm>
            <a:off x="548640" y="267004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0" name="Text 8"/>
          <p:cNvSpPr/>
          <p:nvPr/>
        </p:nvSpPr>
        <p:spPr>
          <a:xfrm>
            <a:off x="1005840" y="2606040"/>
            <a:ext cx="10607040" cy="457200"/>
          </a:xfrm>
          <a:prstGeom prst="rect">
            <a:avLst/>
          </a:prstGeom>
          <a:noFill/>
          <a:ln/>
        </p:spPr>
        <p:txBody>
          <a:bodyPr wrap="square" lIns="0" tIns="0" rIns="0" bIns="0" rtlCol="0" anchor="ctr"/>
          <a:lstStyle/>
          <a:p>
            <a:pPr indent="0" marL="0">
              <a:buNone/>
            </a:pPr>
            <a:r>
              <a:rPr lang="en-US" sz="1400" b="1" dirty="0">
                <a:solidFill>
                  <a:srgbClr val="0B1524"/>
                </a:solidFill>
                <a:latin typeface="Calibri" pitchFamily="34" charset="0"/>
                <a:ea typeface="Calibri" pitchFamily="34" charset="-122"/>
                <a:cs typeface="Calibri" pitchFamily="34" charset="-120"/>
              </a:rPr>
              <a:t>Outdoor weather &amp; power  —  </a:t>
            </a:r>
            <a:pPr indent="0" marL="0">
              <a:buNone/>
            </a:pPr>
            <a:r>
              <a:rPr lang="en-US" sz="1250" dirty="0">
                <a:solidFill>
                  <a:srgbClr val="66707F"/>
                </a:solidFill>
                <a:latin typeface="Calibri" pitchFamily="34" charset="0"/>
                <a:ea typeface="Calibri" pitchFamily="34" charset="-122"/>
                <a:cs typeface="Calibri" pitchFamily="34" charset="-120"/>
              </a:rPr>
              <a:t>IP66/IP67 gear, a sun-shade, and a UPS for power blips.</a:t>
            </a:r>
            <a:endParaRPr lang="en-US" sz="1400" dirty="0"/>
          </a:p>
        </p:txBody>
      </p:sp>
      <p:sp>
        <p:nvSpPr>
          <p:cNvPr id="11" name="Shape 9"/>
          <p:cNvSpPr/>
          <p:nvPr/>
        </p:nvSpPr>
        <p:spPr>
          <a:xfrm>
            <a:off x="548640" y="3493008"/>
            <a:ext cx="310896" cy="310896"/>
          </a:xfrm>
          <a:prstGeom prst="ellipse">
            <a:avLst/>
          </a:prstGeom>
          <a:solidFill>
            <a:srgbClr val="B45309"/>
          </a:solidFill>
          <a:ln/>
        </p:spPr>
      </p:sp>
      <p:sp>
        <p:nvSpPr>
          <p:cNvPr id="12" name="Text 10"/>
          <p:cNvSpPr/>
          <p:nvPr/>
        </p:nvSpPr>
        <p:spPr>
          <a:xfrm>
            <a:off x="548640" y="349300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3" name="Text 11"/>
          <p:cNvSpPr/>
          <p:nvPr/>
        </p:nvSpPr>
        <p:spPr>
          <a:xfrm>
            <a:off x="1005840" y="3429000"/>
            <a:ext cx="10607040" cy="457200"/>
          </a:xfrm>
          <a:prstGeom prst="rect">
            <a:avLst/>
          </a:prstGeom>
          <a:noFill/>
          <a:ln/>
        </p:spPr>
        <p:txBody>
          <a:bodyPr wrap="square" lIns="0" tIns="0" rIns="0" bIns="0" rtlCol="0" anchor="ctr"/>
          <a:lstStyle/>
          <a:p>
            <a:pPr indent="0" marL="0">
              <a:buNone/>
            </a:pPr>
            <a:r>
              <a:rPr lang="en-US" sz="1400" b="1" dirty="0">
                <a:solidFill>
                  <a:srgbClr val="0B1524"/>
                </a:solidFill>
                <a:latin typeface="Calibri" pitchFamily="34" charset="0"/>
                <a:ea typeface="Calibri" pitchFamily="34" charset="-122"/>
                <a:cs typeface="Calibri" pitchFamily="34" charset="-120"/>
              </a:rPr>
              <a:t>Wi-Fi / range at the goal  —  </a:t>
            </a:r>
            <a:pPr indent="0" marL="0">
              <a:buNone/>
            </a:pPr>
            <a:r>
              <a:rPr lang="en-US" sz="1250" dirty="0">
                <a:solidFill>
                  <a:srgbClr val="66707F"/>
                </a:solidFill>
                <a:latin typeface="Calibri" pitchFamily="34" charset="0"/>
                <a:ea typeface="Calibri" pitchFamily="34" charset="-122"/>
                <a:cs typeface="Calibri" pitchFamily="34" charset="-120"/>
              </a:rPr>
              <a:t>Wired metal button avoids Wi-Fi; add an access point if needed.</a:t>
            </a:r>
            <a:endParaRPr lang="en-US" sz="1400" dirty="0"/>
          </a:p>
        </p:txBody>
      </p:sp>
      <p:sp>
        <p:nvSpPr>
          <p:cNvPr id="14" name="Shape 12"/>
          <p:cNvSpPr/>
          <p:nvPr/>
        </p:nvSpPr>
        <p:spPr>
          <a:xfrm>
            <a:off x="548640" y="4315968"/>
            <a:ext cx="310896" cy="310896"/>
          </a:xfrm>
          <a:prstGeom prst="ellipse">
            <a:avLst/>
          </a:prstGeom>
          <a:solidFill>
            <a:srgbClr val="B45309"/>
          </a:solidFill>
          <a:ln/>
        </p:spPr>
      </p:sp>
      <p:sp>
        <p:nvSpPr>
          <p:cNvPr id="15" name="Text 13"/>
          <p:cNvSpPr/>
          <p:nvPr/>
        </p:nvSpPr>
        <p:spPr>
          <a:xfrm>
            <a:off x="548640" y="431596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6" name="Text 14"/>
          <p:cNvSpPr/>
          <p:nvPr/>
        </p:nvSpPr>
        <p:spPr>
          <a:xfrm>
            <a:off x="1005840" y="4251960"/>
            <a:ext cx="10607040" cy="457200"/>
          </a:xfrm>
          <a:prstGeom prst="rect">
            <a:avLst/>
          </a:prstGeom>
          <a:noFill/>
          <a:ln/>
        </p:spPr>
        <p:txBody>
          <a:bodyPr wrap="square" lIns="0" tIns="0" rIns="0" bIns="0" rtlCol="0" anchor="ctr"/>
          <a:lstStyle/>
          <a:p>
            <a:pPr indent="0" marL="0">
              <a:buNone/>
            </a:pPr>
            <a:r>
              <a:rPr lang="en-US" sz="1400" b="1" dirty="0">
                <a:solidFill>
                  <a:srgbClr val="0B1524"/>
                </a:solidFill>
                <a:latin typeface="Calibri" pitchFamily="34" charset="0"/>
                <a:ea typeface="Calibri" pitchFamily="34" charset="-122"/>
                <a:cs typeface="Calibri" pitchFamily="34" charset="-120"/>
              </a:rPr>
              <a:t>Data / PDPL  —  </a:t>
            </a:r>
            <a:pPr indent="0" marL="0">
              <a:buNone/>
            </a:pPr>
            <a:r>
              <a:rPr lang="en-US" sz="1250" dirty="0">
                <a:solidFill>
                  <a:srgbClr val="66707F"/>
                </a:solidFill>
                <a:latin typeface="Calibri" pitchFamily="34" charset="0"/>
                <a:ea typeface="Calibri" pitchFamily="34" charset="-122"/>
                <a:cs typeface="Calibri" pitchFamily="34" charset="-120"/>
              </a:rPr>
              <a:t>Keep the cloud VM in a Saudi region; clips auto-delete after 24 hours.</a:t>
            </a:r>
            <a:endParaRPr lang="en-US" sz="1400" dirty="0"/>
          </a:p>
        </p:txBody>
      </p:sp>
      <p:sp>
        <p:nvSpPr>
          <p:cNvPr id="17" name="Shape 15"/>
          <p:cNvSpPr/>
          <p:nvPr/>
        </p:nvSpPr>
        <p:spPr>
          <a:xfrm>
            <a:off x="548640" y="5138928"/>
            <a:ext cx="310896" cy="310896"/>
          </a:xfrm>
          <a:prstGeom prst="ellipse">
            <a:avLst/>
          </a:prstGeom>
          <a:solidFill>
            <a:srgbClr val="B45309"/>
          </a:solidFill>
          <a:ln/>
        </p:spPr>
      </p:sp>
      <p:sp>
        <p:nvSpPr>
          <p:cNvPr id="18" name="Text 16"/>
          <p:cNvSpPr/>
          <p:nvPr/>
        </p:nvSpPr>
        <p:spPr>
          <a:xfrm>
            <a:off x="548640" y="5138928"/>
            <a:ext cx="310896"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9" name="Text 17"/>
          <p:cNvSpPr/>
          <p:nvPr/>
        </p:nvSpPr>
        <p:spPr>
          <a:xfrm>
            <a:off x="1005840" y="5074920"/>
            <a:ext cx="10607040" cy="457200"/>
          </a:xfrm>
          <a:prstGeom prst="rect">
            <a:avLst/>
          </a:prstGeom>
          <a:noFill/>
          <a:ln/>
        </p:spPr>
        <p:txBody>
          <a:bodyPr wrap="square" lIns="0" tIns="0" rIns="0" bIns="0" rtlCol="0" anchor="ctr"/>
          <a:lstStyle/>
          <a:p>
            <a:pPr indent="0" marL="0">
              <a:buNone/>
            </a:pPr>
            <a:r>
              <a:rPr lang="en-US" sz="1400" b="1" dirty="0">
                <a:solidFill>
                  <a:srgbClr val="0B1524"/>
                </a:solidFill>
                <a:latin typeface="Calibri" pitchFamily="34" charset="0"/>
                <a:ea typeface="Calibri" pitchFamily="34" charset="-122"/>
                <a:cs typeface="Calibri" pitchFamily="34" charset="-120"/>
              </a:rPr>
              <a:t>Cost creep  —  </a:t>
            </a:r>
            <a:pPr indent="0" marL="0">
              <a:buNone/>
            </a:pPr>
            <a:r>
              <a:rPr lang="en-US" sz="1250" dirty="0">
                <a:solidFill>
                  <a:srgbClr val="66707F"/>
                </a:solidFill>
                <a:latin typeface="Calibri" pitchFamily="34" charset="0"/>
                <a:ea typeface="Calibri" pitchFamily="34" charset="-122"/>
                <a:cs typeface="Calibri" pitchFamily="34" charset="-120"/>
              </a:rPr>
              <a:t>Budget build and shared compute keep a pilot affordable.</a:t>
            </a:r>
            <a:endParaRPr lang="en-US" sz="1400" dirty="0"/>
          </a:p>
        </p:txBody>
      </p:sp>
      <p:sp>
        <p:nvSpPr>
          <p:cNvPr id="20" name="Text 18"/>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B45309"/>
                </a:solidFill>
                <a:latin typeface="Calibri" pitchFamily="34" charset="0"/>
                <a:ea typeface="Calibri" pitchFamily="34" charset="-122"/>
                <a:cs typeface="Calibri" pitchFamily="34" charset="-120"/>
              </a:rPr>
              <a:t>Every known risk has a concrete, low-cost mitigation.</a:t>
            </a:r>
            <a:endParaRPr lang="en-US" sz="13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57200"/>
            <a:ext cx="687629" cy="310896"/>
          </a:xfrm>
          <a:prstGeom prst="roundRect">
            <a:avLst>
              <a:gd name="adj" fmla="val 20588"/>
            </a:avLst>
          </a:prstGeom>
          <a:solidFill>
            <a:srgbClr val="2F6BFF"/>
          </a:solidFill>
          <a:ln/>
        </p:spPr>
      </p:sp>
      <p:sp>
        <p:nvSpPr>
          <p:cNvPr id="3" name="Text 1"/>
          <p:cNvSpPr/>
          <p:nvPr/>
        </p:nvSpPr>
        <p:spPr>
          <a:xfrm>
            <a:off x="548640" y="457200"/>
            <a:ext cx="687629" cy="310896"/>
          </a:xfrm>
          <a:prstGeom prst="rect">
            <a:avLst/>
          </a:prstGeom>
          <a:noFill/>
          <a:ln/>
        </p:spPr>
        <p:txBody>
          <a:bodyPr wrap="square" lIns="0" tIns="0" rIns="0" bIns="0" rtlCol="0" anchor="ctr"/>
          <a:lstStyle/>
          <a:p>
            <a:pPr algn="ctr" indent="0" marL="0">
              <a:buNone/>
            </a:pPr>
            <a:r>
              <a:rPr lang="en-US" sz="1050" b="1" spc="100" kern="0" dirty="0">
                <a:solidFill>
                  <a:srgbClr val="FFFFFF"/>
                </a:solidFill>
                <a:latin typeface="Calibri" pitchFamily="34" charset="0"/>
                <a:ea typeface="Calibri" pitchFamily="34" charset="-122"/>
                <a:cs typeface="Calibri" pitchFamily="34" charset="-120"/>
              </a:rPr>
              <a:t>NEXT</a:t>
            </a:r>
            <a:endParaRPr lang="en-US" sz="1050" dirty="0"/>
          </a:p>
        </p:txBody>
      </p:sp>
      <p:sp>
        <p:nvSpPr>
          <p:cNvPr id="4" name="Text 2"/>
          <p:cNvSpPr/>
          <p:nvPr/>
        </p:nvSpPr>
        <p:spPr>
          <a:xfrm>
            <a:off x="548640" y="896112"/>
            <a:ext cx="11091672" cy="822960"/>
          </a:xfrm>
          <a:prstGeom prst="rect">
            <a:avLst/>
          </a:prstGeom>
          <a:noFill/>
          <a:ln/>
        </p:spPr>
        <p:txBody>
          <a:bodyPr wrap="square" lIns="0" tIns="0" rIns="0" bIns="0" rtlCol="0" anchor="t"/>
          <a:lstStyle/>
          <a:p>
            <a:pPr algn="l" indent="0" marL="0">
              <a:buNone/>
            </a:pPr>
            <a:r>
              <a:rPr lang="en-US" sz="3200" b="1" dirty="0">
                <a:solidFill>
                  <a:srgbClr val="0F1D33"/>
                </a:solidFill>
                <a:latin typeface="Calibri" pitchFamily="34" charset="0"/>
                <a:ea typeface="Calibri" pitchFamily="34" charset="-122"/>
                <a:cs typeface="Calibri" pitchFamily="34" charset="-120"/>
              </a:rPr>
              <a:t>What comes next</a:t>
            </a:r>
            <a:endParaRPr lang="en-US" sz="3200" dirty="0"/>
          </a:p>
        </p:txBody>
      </p:sp>
      <p:sp>
        <p:nvSpPr>
          <p:cNvPr id="5" name="Shape 3"/>
          <p:cNvSpPr/>
          <p:nvPr/>
        </p:nvSpPr>
        <p:spPr>
          <a:xfrm>
            <a:off x="548640" y="2011680"/>
            <a:ext cx="2679192" cy="310896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6" name="Shape 4"/>
          <p:cNvSpPr/>
          <p:nvPr/>
        </p:nvSpPr>
        <p:spPr>
          <a:xfrm>
            <a:off x="822960" y="2286000"/>
            <a:ext cx="475488" cy="475488"/>
          </a:xfrm>
          <a:prstGeom prst="ellipse">
            <a:avLst/>
          </a:prstGeom>
          <a:solidFill>
            <a:srgbClr val="2F6BFF"/>
          </a:solidFill>
          <a:ln/>
        </p:spPr>
      </p:sp>
      <p:sp>
        <p:nvSpPr>
          <p:cNvPr id="7" name="Text 5"/>
          <p:cNvSpPr/>
          <p:nvPr/>
        </p:nvSpPr>
        <p:spPr>
          <a:xfrm>
            <a:off x="822960" y="228600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8" name="Text 6"/>
          <p:cNvSpPr/>
          <p:nvPr/>
        </p:nvSpPr>
        <p:spPr>
          <a:xfrm>
            <a:off x="795528" y="2926080"/>
            <a:ext cx="2286000" cy="68580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Buy button + board</a:t>
            </a:r>
            <a:endParaRPr lang="en-US" sz="1550" dirty="0"/>
          </a:p>
        </p:txBody>
      </p:sp>
      <p:sp>
        <p:nvSpPr>
          <p:cNvPr id="9" name="Text 7"/>
          <p:cNvSpPr/>
          <p:nvPr/>
        </p:nvSpPr>
        <p:spPr>
          <a:xfrm>
            <a:off x="795528" y="3611880"/>
            <a:ext cx="2331720" cy="137160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Order the mushroom button + a Pro Micro; test press → clip on your laptop.</a:t>
            </a:r>
            <a:endParaRPr lang="en-US" sz="1200" dirty="0"/>
          </a:p>
        </p:txBody>
      </p:sp>
      <p:sp>
        <p:nvSpPr>
          <p:cNvPr id="10" name="Shape 8"/>
          <p:cNvSpPr/>
          <p:nvPr/>
        </p:nvSpPr>
        <p:spPr>
          <a:xfrm>
            <a:off x="3337560" y="2011680"/>
            <a:ext cx="2679192" cy="310896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11" name="Shape 9"/>
          <p:cNvSpPr/>
          <p:nvPr/>
        </p:nvSpPr>
        <p:spPr>
          <a:xfrm>
            <a:off x="3611880" y="2286000"/>
            <a:ext cx="475488" cy="475488"/>
          </a:xfrm>
          <a:prstGeom prst="ellipse">
            <a:avLst/>
          </a:prstGeom>
          <a:solidFill>
            <a:srgbClr val="2F6BFF"/>
          </a:solidFill>
          <a:ln/>
        </p:spPr>
      </p:sp>
      <p:sp>
        <p:nvSpPr>
          <p:cNvPr id="12" name="Text 10"/>
          <p:cNvSpPr/>
          <p:nvPr/>
        </p:nvSpPr>
        <p:spPr>
          <a:xfrm>
            <a:off x="3611880" y="228600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Text 11"/>
          <p:cNvSpPr/>
          <p:nvPr/>
        </p:nvSpPr>
        <p:spPr>
          <a:xfrm>
            <a:off x="3584448" y="2926080"/>
            <a:ext cx="2286000" cy="68580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High, central mount</a:t>
            </a:r>
            <a:endParaRPr lang="en-US" sz="1550" dirty="0"/>
          </a:p>
        </p:txBody>
      </p:sp>
      <p:sp>
        <p:nvSpPr>
          <p:cNvPr id="14" name="Text 12"/>
          <p:cNvSpPr/>
          <p:nvPr/>
        </p:nvSpPr>
        <p:spPr>
          <a:xfrm>
            <a:off x="3584448" y="3611880"/>
            <a:ext cx="2331720" cy="137160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Re-record from a proper height to confirm detection climbs further.</a:t>
            </a:r>
            <a:endParaRPr lang="en-US" sz="1200" dirty="0"/>
          </a:p>
        </p:txBody>
      </p:sp>
      <p:sp>
        <p:nvSpPr>
          <p:cNvPr id="15" name="Shape 13"/>
          <p:cNvSpPr/>
          <p:nvPr/>
        </p:nvSpPr>
        <p:spPr>
          <a:xfrm>
            <a:off x="6126480" y="2011680"/>
            <a:ext cx="2679192" cy="310896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16" name="Shape 14"/>
          <p:cNvSpPr/>
          <p:nvPr/>
        </p:nvSpPr>
        <p:spPr>
          <a:xfrm>
            <a:off x="6400800" y="2286000"/>
            <a:ext cx="475488" cy="475488"/>
          </a:xfrm>
          <a:prstGeom prst="ellipse">
            <a:avLst/>
          </a:prstGeom>
          <a:solidFill>
            <a:srgbClr val="16A34A"/>
          </a:solidFill>
          <a:ln/>
        </p:spPr>
      </p:sp>
      <p:sp>
        <p:nvSpPr>
          <p:cNvPr id="17" name="Text 15"/>
          <p:cNvSpPr/>
          <p:nvPr/>
        </p:nvSpPr>
        <p:spPr>
          <a:xfrm>
            <a:off x="6400800" y="228600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8" name="Text 16"/>
          <p:cNvSpPr/>
          <p:nvPr/>
        </p:nvSpPr>
        <p:spPr>
          <a:xfrm>
            <a:off x="6373368" y="2926080"/>
            <a:ext cx="2286000" cy="68580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Free pilot night</a:t>
            </a:r>
            <a:endParaRPr lang="en-US" sz="1550" dirty="0"/>
          </a:p>
        </p:txBody>
      </p:sp>
      <p:sp>
        <p:nvSpPr>
          <p:cNvPr id="19" name="Text 17"/>
          <p:cNvSpPr/>
          <p:nvPr/>
        </p:nvSpPr>
        <p:spPr>
          <a:xfrm>
            <a:off x="6373368" y="3611880"/>
            <a:ext cx="2331720" cy="137160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Run it live at one venue and capture player reactions.</a:t>
            </a:r>
            <a:endParaRPr lang="en-US" sz="1200" dirty="0"/>
          </a:p>
        </p:txBody>
      </p:sp>
      <p:sp>
        <p:nvSpPr>
          <p:cNvPr id="20" name="Shape 18"/>
          <p:cNvSpPr/>
          <p:nvPr/>
        </p:nvSpPr>
        <p:spPr>
          <a:xfrm>
            <a:off x="8915400" y="2011680"/>
            <a:ext cx="2679192" cy="3108960"/>
          </a:xfrm>
          <a:prstGeom prst="roundRect">
            <a:avLst>
              <a:gd name="adj" fmla="val 3072"/>
            </a:avLst>
          </a:prstGeom>
          <a:solidFill>
            <a:srgbClr val="FFFFFF"/>
          </a:solidFill>
          <a:ln/>
          <a:effectLst>
            <a:outerShdw sx="100000" sy="100000" kx="0" ky="0" algn="bl" rotWithShape="0" blurRad="88900" dist="25400" dir="5400000">
              <a:srgbClr val="9fb0c8">
                <a:alpha val="28000"/>
              </a:srgbClr>
            </a:outerShdw>
          </a:effectLst>
        </p:spPr>
      </p:sp>
      <p:sp>
        <p:nvSpPr>
          <p:cNvPr id="21" name="Shape 19"/>
          <p:cNvSpPr/>
          <p:nvPr/>
        </p:nvSpPr>
        <p:spPr>
          <a:xfrm>
            <a:off x="9189720" y="2286000"/>
            <a:ext cx="475488" cy="475488"/>
          </a:xfrm>
          <a:prstGeom prst="ellipse">
            <a:avLst/>
          </a:prstGeom>
          <a:solidFill>
            <a:srgbClr val="B45309"/>
          </a:solidFill>
          <a:ln/>
        </p:spPr>
      </p:sp>
      <p:sp>
        <p:nvSpPr>
          <p:cNvPr id="22" name="Text 20"/>
          <p:cNvSpPr/>
          <p:nvPr/>
        </p:nvSpPr>
        <p:spPr>
          <a:xfrm>
            <a:off x="9189720" y="2286000"/>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3" name="Text 21"/>
          <p:cNvSpPr/>
          <p:nvPr/>
        </p:nvSpPr>
        <p:spPr>
          <a:xfrm>
            <a:off x="9162288" y="2926080"/>
            <a:ext cx="2286000" cy="685800"/>
          </a:xfrm>
          <a:prstGeom prst="rect">
            <a:avLst/>
          </a:prstGeom>
          <a:noFill/>
          <a:ln/>
        </p:spPr>
        <p:txBody>
          <a:bodyPr wrap="square" lIns="0" tIns="0" rIns="0" bIns="0" rtlCol="0" anchor="ctr"/>
          <a:lstStyle/>
          <a:p>
            <a:pPr indent="0" marL="0">
              <a:buNone/>
            </a:pPr>
            <a:r>
              <a:rPr lang="en-US" sz="1550" b="1" dirty="0">
                <a:solidFill>
                  <a:srgbClr val="0B1524"/>
                </a:solidFill>
                <a:latin typeface="Calibri" pitchFamily="34" charset="0"/>
                <a:ea typeface="Calibri" pitchFamily="34" charset="-122"/>
                <a:cs typeface="Calibri" pitchFamily="34" charset="-120"/>
              </a:rPr>
              <a:t>Add the HP mini-PC</a:t>
            </a:r>
            <a:endParaRPr lang="en-US" sz="1550" dirty="0"/>
          </a:p>
        </p:txBody>
      </p:sp>
      <p:sp>
        <p:nvSpPr>
          <p:cNvPr id="24" name="Text 22"/>
          <p:cNvSpPr/>
          <p:nvPr/>
        </p:nvSpPr>
        <p:spPr>
          <a:xfrm>
            <a:off x="9162288" y="3611880"/>
            <a:ext cx="2331720" cy="1371600"/>
          </a:xfrm>
          <a:prstGeom prst="rect">
            <a:avLst/>
          </a:prstGeom>
          <a:noFill/>
          <a:ln/>
        </p:spPr>
        <p:txBody>
          <a:bodyPr wrap="square" lIns="0" tIns="0" rIns="0" bIns="0" rtlCol="0" anchor="ctr"/>
          <a:lstStyle/>
          <a:p>
            <a:pPr indent="0" marL="0">
              <a:buNone/>
            </a:pPr>
            <a:r>
              <a:rPr lang="en-US" sz="1200" dirty="0">
                <a:solidFill>
                  <a:srgbClr val="66707F"/>
                </a:solidFill>
                <a:latin typeface="Calibri" pitchFamily="34" charset="0"/>
                <a:ea typeface="Calibri" pitchFamily="34" charset="-122"/>
                <a:cs typeface="Calibri" pitchFamily="34" charset="-120"/>
              </a:rPr>
              <a:t>For the always-on install, move it onto the ~540 SAR HP box.</a:t>
            </a:r>
            <a:endParaRPr lang="en-US" sz="1200" dirty="0"/>
          </a:p>
        </p:txBody>
      </p:sp>
      <p:sp>
        <p:nvSpPr>
          <p:cNvPr id="25" name="Text 23"/>
          <p:cNvSpPr/>
          <p:nvPr/>
        </p:nvSpPr>
        <p:spPr>
          <a:xfrm>
            <a:off x="548640" y="6053328"/>
            <a:ext cx="11091672" cy="457200"/>
          </a:xfrm>
          <a:prstGeom prst="rect">
            <a:avLst/>
          </a:prstGeom>
          <a:noFill/>
          <a:ln/>
        </p:spPr>
        <p:txBody>
          <a:bodyPr wrap="square" lIns="0" tIns="0" rIns="0" bIns="0" rtlCol="0" anchor="ctr"/>
          <a:lstStyle/>
          <a:p>
            <a:pPr indent="0" marL="0">
              <a:buNone/>
            </a:pPr>
            <a:r>
              <a:rPr lang="en-US" sz="1350" b="1" i="1" dirty="0">
                <a:solidFill>
                  <a:srgbClr val="0E7A45"/>
                </a:solidFill>
                <a:latin typeface="Calibri" pitchFamily="34" charset="0"/>
                <a:ea typeface="Calibri" pitchFamily="34" charset="-122"/>
                <a:cs typeface="Calibri" pitchFamily="34" charset="-120"/>
              </a:rPr>
              <a:t>A clear path from today to a live pilot — cheaply and quickly.</a:t>
            </a:r>
            <a:endParaRPr lang="en-US" sz="13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D33"/>
        </a:solidFill>
      </p:bgPr>
    </p:bg>
    <p:spTree>
      <p:nvGrpSpPr>
        <p:cNvPr id="1" name=""/>
        <p:cNvGrpSpPr/>
        <p:nvPr/>
      </p:nvGrpSpPr>
      <p:grpSpPr>
        <a:xfrm>
          <a:off x="0" y="0"/>
          <a:ext cx="0" cy="0"/>
          <a:chOff x="0" y="0"/>
          <a:chExt cx="0" cy="0"/>
        </a:xfrm>
      </p:grpSpPr>
      <p:sp>
        <p:nvSpPr>
          <p:cNvPr id="2" name="Shape 0"/>
          <p:cNvSpPr/>
          <p:nvPr/>
        </p:nvSpPr>
        <p:spPr>
          <a:xfrm>
            <a:off x="0" y="0"/>
            <a:ext cx="12188952" cy="146304"/>
          </a:xfrm>
          <a:prstGeom prst="rect">
            <a:avLst/>
          </a:prstGeom>
          <a:solidFill>
            <a:srgbClr val="16A34A"/>
          </a:solidFill>
          <a:ln/>
        </p:spPr>
      </p:sp>
      <p:sp>
        <p:nvSpPr>
          <p:cNvPr id="3" name="Text 1"/>
          <p:cNvSpPr/>
          <p:nvPr/>
        </p:nvSpPr>
        <p:spPr>
          <a:xfrm>
            <a:off x="548640" y="2286000"/>
            <a:ext cx="10058400" cy="914400"/>
          </a:xfrm>
          <a:prstGeom prst="rect">
            <a:avLst/>
          </a:prstGeom>
          <a:noFill/>
          <a:ln/>
        </p:spPr>
        <p:txBody>
          <a:bodyPr wrap="square" lIns="0" tIns="0" rIns="0" bIns="0"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1/2 Lens VAR</a:t>
            </a:r>
            <a:endParaRPr lang="en-US" sz="4400" dirty="0"/>
          </a:p>
        </p:txBody>
      </p:sp>
      <p:sp>
        <p:nvSpPr>
          <p:cNvPr id="4" name="Text 2"/>
          <p:cNvSpPr/>
          <p:nvPr/>
        </p:nvSpPr>
        <p:spPr>
          <a:xfrm>
            <a:off x="548640" y="3383280"/>
            <a:ext cx="10058400" cy="731520"/>
          </a:xfrm>
          <a:prstGeom prst="rect">
            <a:avLst/>
          </a:prstGeom>
          <a:noFill/>
          <a:ln/>
        </p:spPr>
        <p:txBody>
          <a:bodyPr wrap="square" lIns="0" tIns="0" rIns="0" bIns="0" rtlCol="0" anchor="ctr"/>
          <a:lstStyle/>
          <a:p>
            <a:pPr indent="0" marL="0">
              <a:buNone/>
            </a:pPr>
            <a:r>
              <a:rPr lang="en-US" sz="1900" dirty="0">
                <a:solidFill>
                  <a:srgbClr val="CADCFC"/>
                </a:solidFill>
                <a:latin typeface="Calibri" pitchFamily="34" charset="0"/>
                <a:ea typeface="Calibri" pitchFamily="34" charset="-122"/>
                <a:cs typeface="Calibri" pitchFamily="34" charset="-120"/>
              </a:rPr>
              <a:t>A working, affordable replay product — live today, with a costed plan to pilot.</a:t>
            </a:r>
            <a:endParaRPr lang="en-US" sz="1900" dirty="0"/>
          </a:p>
        </p:txBody>
      </p:sp>
      <p:sp>
        <p:nvSpPr>
          <p:cNvPr id="5" name="Text 3"/>
          <p:cNvSpPr/>
          <p:nvPr/>
        </p:nvSpPr>
        <p:spPr>
          <a:xfrm>
            <a:off x="548640" y="4114800"/>
            <a:ext cx="10058400" cy="548640"/>
          </a:xfrm>
          <a:prstGeom prst="rect">
            <a:avLst/>
          </a:prstGeom>
          <a:noFill/>
          <a:ln/>
        </p:spPr>
        <p:txBody>
          <a:bodyPr wrap="square" lIns="0" tIns="0" rIns="0" bIns="0" rtlCol="0" anchor="ctr"/>
          <a:lstStyle/>
          <a:p>
            <a:pPr indent="0" marL="0">
              <a:buNone/>
            </a:pPr>
            <a:r>
              <a:rPr lang="en-US" sz="1400" i="1" dirty="0">
                <a:solidFill>
                  <a:srgbClr val="9FB4D6"/>
                </a:solidFill>
                <a:latin typeface="Calibri" pitchFamily="34" charset="0"/>
                <a:ea typeface="Calibri" pitchFamily="34" charset="-122"/>
                <a:cs typeface="Calibri" pitchFamily="34" charset="-120"/>
              </a:rPr>
              <a:t>Press a button · watch the last 30 seconds · no subscription, no cloud lock-in.</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2026-08-17T17:31:14Z</dcterms:created>
  <dcterms:modified xsi:type="dcterms:W3CDTF">2026-08-17T17:31:14Z</dcterms:modified>
</cp:coreProperties>
</file>